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8"/>
  </p:notesMasterIdLst>
  <p:sldIdLst>
    <p:sldId id="256" r:id="rId2"/>
    <p:sldId id="295" r:id="rId3"/>
    <p:sldId id="272" r:id="rId4"/>
    <p:sldId id="283" r:id="rId5"/>
    <p:sldId id="258" r:id="rId6"/>
    <p:sldId id="284" r:id="rId7"/>
    <p:sldId id="276" r:id="rId8"/>
    <p:sldId id="285" r:id="rId9"/>
    <p:sldId id="286" r:id="rId10"/>
    <p:sldId id="287" r:id="rId11"/>
    <p:sldId id="263" r:id="rId12"/>
    <p:sldId id="290" r:id="rId13"/>
    <p:sldId id="291" r:id="rId14"/>
    <p:sldId id="294" r:id="rId15"/>
    <p:sldId id="274" r:id="rId16"/>
    <p:sldId id="275" r:id="rId17"/>
    <p:sldId id="257" r:id="rId18"/>
    <p:sldId id="259" r:id="rId19"/>
    <p:sldId id="260" r:id="rId20"/>
    <p:sldId id="262" r:id="rId21"/>
    <p:sldId id="278" r:id="rId22"/>
    <p:sldId id="264" r:id="rId23"/>
    <p:sldId id="281" r:id="rId24"/>
    <p:sldId id="265" r:id="rId25"/>
    <p:sldId id="282" r:id="rId26"/>
    <p:sldId id="280" r:id="rId27"/>
    <p:sldId id="266" r:id="rId28"/>
    <p:sldId id="267" r:id="rId29"/>
    <p:sldId id="268" r:id="rId30"/>
    <p:sldId id="269" r:id="rId31"/>
    <p:sldId id="270" r:id="rId32"/>
    <p:sldId id="271" r:id="rId33"/>
    <p:sldId id="277" r:id="rId34"/>
    <p:sldId id="273" r:id="rId35"/>
    <p:sldId id="289" r:id="rId36"/>
    <p:sldId id="298" r:id="rId37"/>
  </p:sldIdLst>
  <p:sldSz cx="12192000" cy="6858000"/>
  <p:notesSz cx="6858000" cy="9144000"/>
  <p:embeddedFontLst>
    <p:embeddedFont>
      <p:font typeface="Calibri" panose="020F0502020204030204" pitchFamily="34" charset="0"/>
      <p:regular r:id="rId39"/>
      <p:bold r:id="rId40"/>
      <p:italic r:id="rId41"/>
      <p:boldItalic r:id="rId42"/>
    </p:embeddedFont>
    <p:embeddedFont>
      <p:font typeface="Lato" panose="020F0502020204030203" pitchFamily="34" charset="0"/>
      <p:regular r:id="rId43"/>
      <p:bold r:id="rId44"/>
      <p:italic r:id="rId45"/>
      <p:boldItalic r:id="rId46"/>
    </p:embeddedFont>
    <p:embeddedFont>
      <p:font typeface="Raleway" pitchFamily="2" charset="0"/>
      <p:regular r:id="rId47"/>
      <p:bold r:id="rId48"/>
      <p:italic r:id="rId49"/>
      <p:boldItalic r:id="rId50"/>
    </p:embeddedFont>
    <p:embeddedFont>
      <p:font typeface="Roboto" panose="02000000000000000000" pitchFamily="2" charset="0"/>
      <p:regular r:id="rId51"/>
      <p:bold r:id="rId52"/>
      <p:italic r:id="rId53"/>
      <p:boldItalic r:id="rId54"/>
    </p:embeddedFont>
    <p:embeddedFont>
      <p:font typeface="Roboto Mono" panose="020B0604020202020204" charset="0"/>
      <p:regular r:id="rId55"/>
      <p:bold r:id="rId56"/>
      <p:italic r:id="rId57"/>
      <p:boldItalic r:id="rId58"/>
    </p:embeddedFont>
    <p:embeddedFont>
      <p:font typeface="Tahoma" panose="020B0604030504040204" pitchFamily="34" charset="0"/>
      <p:regular r:id="rId59"/>
      <p:bold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EC68B4-43D8-4B4E-AF3A-45C2A0A81C78}" v="2" dt="2021-10-19T22:09:22.616"/>
  </p1510:revLst>
</p1510:revInfo>
</file>

<file path=ppt/tableStyles.xml><?xml version="1.0" encoding="utf-8"?>
<a:tblStyleLst xmlns:a="http://schemas.openxmlformats.org/drawingml/2006/main" def="{7BBD9E7B-CFC3-4F12-B3F5-2AAF419E48A1}">
  <a:tblStyle styleId="{7BBD9E7B-CFC3-4F12-B3F5-2AAF419E48A1}" styleName="Table_0">
    <a:wholeTbl>
      <a:tcTxStyle b="off" i="off">
        <a:font>
          <a:latin typeface="Calisto MT"/>
          <a:ea typeface="Calisto MT"/>
          <a:cs typeface="Calisto MT"/>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3E8E7"/>
          </a:solidFill>
        </a:fill>
      </a:tcStyle>
    </a:wholeTbl>
    <a:band1H>
      <a:tcTxStyle/>
      <a:tcStyle>
        <a:tcBdr/>
        <a:fill>
          <a:solidFill>
            <a:srgbClr val="E7CECB"/>
          </a:solidFill>
        </a:fill>
      </a:tcStyle>
    </a:band1H>
    <a:band2H>
      <a:tcTxStyle/>
      <a:tcStyle>
        <a:tcBdr/>
      </a:tcStyle>
    </a:band2H>
    <a:band1V>
      <a:tcTxStyle/>
      <a:tcStyle>
        <a:tcBdr/>
        <a:fill>
          <a:solidFill>
            <a:srgbClr val="E7CECB"/>
          </a:solidFill>
        </a:fill>
      </a:tcStyle>
    </a:band1V>
    <a:band2V>
      <a:tcTxStyle/>
      <a:tcStyle>
        <a:tcBdr/>
      </a:tcStyle>
    </a:band2V>
    <a:lastCol>
      <a:tcTxStyle b="on" i="off">
        <a:font>
          <a:latin typeface="Calisto MT"/>
          <a:ea typeface="Calisto MT"/>
          <a:cs typeface="Calisto MT"/>
        </a:font>
        <a:schemeClr val="lt1"/>
      </a:tcTxStyle>
      <a:tcStyle>
        <a:tcBdr/>
        <a:fill>
          <a:solidFill>
            <a:schemeClr val="accent1"/>
          </a:solidFill>
        </a:fill>
      </a:tcStyle>
    </a:lastCol>
    <a:firstCol>
      <a:tcTxStyle b="on" i="off">
        <a:font>
          <a:latin typeface="Calisto MT"/>
          <a:ea typeface="Calisto MT"/>
          <a:cs typeface="Calisto MT"/>
        </a:font>
        <a:schemeClr val="lt1"/>
      </a:tcTxStyle>
      <a:tcStyle>
        <a:tcBdr/>
        <a:fill>
          <a:solidFill>
            <a:schemeClr val="accent1"/>
          </a:solidFill>
        </a:fill>
      </a:tcStyle>
    </a:firstCol>
    <a:lastRow>
      <a:tcTxStyle b="on" i="off">
        <a:font>
          <a:latin typeface="Calisto MT"/>
          <a:ea typeface="Calisto MT"/>
          <a:cs typeface="Calisto MT"/>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sto MT"/>
          <a:ea typeface="Calisto MT"/>
          <a:cs typeface="Calisto MT"/>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074" autoAdjust="0"/>
  </p:normalViewPr>
  <p:slideViewPr>
    <p:cSldViewPr snapToGrid="0">
      <p:cViewPr varScale="1">
        <p:scale>
          <a:sx n="113" d="100"/>
          <a:sy n="113" d="100"/>
        </p:scale>
        <p:origin x="47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font" Target="fonts/font20.fntdata"/><Relationship Id="rId66" Type="http://schemas.microsoft.com/office/2015/10/relationships/revisionInfo" Target="revisionInfo.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font" Target="fonts/font16.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font" Target="fonts/font1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font" Target="fonts/font22.fntdata"/><Relationship Id="rId65"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remy Bergmann" userId="c2589a63-7d35-4bd4-b1d6-7fbcacc677e5" providerId="ADAL" clId="{FD04F8E4-572F-47C6-9C8F-FFBD658C149D}"/>
    <pc:docChg chg="custSel addSld delSld modSld delMainMaster">
      <pc:chgData name="Jeremy Bergmann" userId="c2589a63-7d35-4bd4-b1d6-7fbcacc677e5" providerId="ADAL" clId="{FD04F8E4-572F-47C6-9C8F-FFBD658C149D}" dt="2020-05-26T14:43:30.906" v="123" actId="20577"/>
      <pc:docMkLst>
        <pc:docMk/>
      </pc:docMkLst>
      <pc:sldChg chg="modSp mod">
        <pc:chgData name="Jeremy Bergmann" userId="c2589a63-7d35-4bd4-b1d6-7fbcacc677e5" providerId="ADAL" clId="{FD04F8E4-572F-47C6-9C8F-FFBD658C149D}" dt="2020-05-26T14:43:30.906" v="123" actId="20577"/>
        <pc:sldMkLst>
          <pc:docMk/>
          <pc:sldMk cId="0" sldId="257"/>
        </pc:sldMkLst>
        <pc:spChg chg="mod">
          <ac:chgData name="Jeremy Bergmann" userId="c2589a63-7d35-4bd4-b1d6-7fbcacc677e5" providerId="ADAL" clId="{FD04F8E4-572F-47C6-9C8F-FFBD658C149D}" dt="2020-05-26T14:43:30.906" v="123" actId="20577"/>
          <ac:spMkLst>
            <pc:docMk/>
            <pc:sldMk cId="0" sldId="257"/>
            <ac:spMk id="188" creationId="{00000000-0000-0000-0000-000000000000}"/>
          </ac:spMkLst>
        </pc:spChg>
      </pc:sldChg>
      <pc:sldChg chg="del">
        <pc:chgData name="Jeremy Bergmann" userId="c2589a63-7d35-4bd4-b1d6-7fbcacc677e5" providerId="ADAL" clId="{FD04F8E4-572F-47C6-9C8F-FFBD658C149D}" dt="2020-05-26T13:11:06.293" v="1" actId="47"/>
        <pc:sldMkLst>
          <pc:docMk/>
          <pc:sldMk cId="117436031" sldId="258"/>
        </pc:sldMkLst>
      </pc:sldChg>
      <pc:sldChg chg="del">
        <pc:chgData name="Jeremy Bergmann" userId="c2589a63-7d35-4bd4-b1d6-7fbcacc677e5" providerId="ADAL" clId="{FD04F8E4-572F-47C6-9C8F-FFBD658C149D}" dt="2020-05-26T13:11:01.046" v="0" actId="47"/>
        <pc:sldMkLst>
          <pc:docMk/>
          <pc:sldMk cId="0" sldId="272"/>
        </pc:sldMkLst>
      </pc:sldChg>
      <pc:sldChg chg="modSp add mod">
        <pc:chgData name="Jeremy Bergmann" userId="c2589a63-7d35-4bd4-b1d6-7fbcacc677e5" providerId="ADAL" clId="{FD04F8E4-572F-47C6-9C8F-FFBD658C149D}" dt="2020-05-26T14:35:06.769" v="113" actId="14100"/>
        <pc:sldMkLst>
          <pc:docMk/>
          <pc:sldMk cId="0" sldId="274"/>
        </pc:sldMkLst>
        <pc:spChg chg="mod">
          <ac:chgData name="Jeremy Bergmann" userId="c2589a63-7d35-4bd4-b1d6-7fbcacc677e5" providerId="ADAL" clId="{FD04F8E4-572F-47C6-9C8F-FFBD658C149D}" dt="2020-05-26T14:35:06.769" v="113" actId="14100"/>
          <ac:spMkLst>
            <pc:docMk/>
            <pc:sldMk cId="0" sldId="274"/>
            <ac:spMk id="197" creationId="{00000000-0000-0000-0000-000000000000}"/>
          </ac:spMkLst>
        </pc:spChg>
      </pc:sldChg>
      <pc:sldChg chg="addSp delSp modSp add mod">
        <pc:chgData name="Jeremy Bergmann" userId="c2589a63-7d35-4bd4-b1d6-7fbcacc677e5" providerId="ADAL" clId="{FD04F8E4-572F-47C6-9C8F-FFBD658C149D}" dt="2020-05-26T14:37:31.970" v="120" actId="1076"/>
        <pc:sldMkLst>
          <pc:docMk/>
          <pc:sldMk cId="0" sldId="275"/>
        </pc:sldMkLst>
        <pc:spChg chg="mod">
          <ac:chgData name="Jeremy Bergmann" userId="c2589a63-7d35-4bd4-b1d6-7fbcacc677e5" providerId="ADAL" clId="{FD04F8E4-572F-47C6-9C8F-FFBD658C149D}" dt="2020-05-26T14:31:39.195" v="44" actId="20577"/>
          <ac:spMkLst>
            <pc:docMk/>
            <pc:sldMk cId="0" sldId="275"/>
            <ac:spMk id="197" creationId="{00000000-0000-0000-0000-000000000000}"/>
          </ac:spMkLst>
        </pc:spChg>
        <pc:spChg chg="del">
          <ac:chgData name="Jeremy Bergmann" userId="c2589a63-7d35-4bd4-b1d6-7fbcacc677e5" providerId="ADAL" clId="{FD04F8E4-572F-47C6-9C8F-FFBD658C149D}" dt="2020-05-26T14:31:56.726" v="70" actId="478"/>
          <ac:spMkLst>
            <pc:docMk/>
            <pc:sldMk cId="0" sldId="275"/>
            <ac:spMk id="199" creationId="{00000000-0000-0000-0000-000000000000}"/>
          </ac:spMkLst>
        </pc:spChg>
        <pc:spChg chg="mod">
          <ac:chgData name="Jeremy Bergmann" userId="c2589a63-7d35-4bd4-b1d6-7fbcacc677e5" providerId="ADAL" clId="{FD04F8E4-572F-47C6-9C8F-FFBD658C149D}" dt="2020-05-26T14:37:31.970" v="120" actId="1076"/>
          <ac:spMkLst>
            <pc:docMk/>
            <pc:sldMk cId="0" sldId="275"/>
            <ac:spMk id="200" creationId="{00000000-0000-0000-0000-000000000000}"/>
          </ac:spMkLst>
        </pc:spChg>
        <pc:spChg chg="del">
          <ac:chgData name="Jeremy Bergmann" userId="c2589a63-7d35-4bd4-b1d6-7fbcacc677e5" providerId="ADAL" clId="{FD04F8E4-572F-47C6-9C8F-FFBD658C149D}" dt="2020-05-26T14:31:54.884" v="69" actId="478"/>
          <ac:spMkLst>
            <pc:docMk/>
            <pc:sldMk cId="0" sldId="275"/>
            <ac:spMk id="201" creationId="{00000000-0000-0000-0000-000000000000}"/>
          </ac:spMkLst>
        </pc:spChg>
        <pc:picChg chg="add mod">
          <ac:chgData name="Jeremy Bergmann" userId="c2589a63-7d35-4bd4-b1d6-7fbcacc677e5" providerId="ADAL" clId="{FD04F8E4-572F-47C6-9C8F-FFBD658C149D}" dt="2020-05-26T14:37:25.874" v="119" actId="1076"/>
          <ac:picMkLst>
            <pc:docMk/>
            <pc:sldMk cId="0" sldId="275"/>
            <ac:picMk id="1026" creationId="{0AA1EF9F-F384-45FB-9C36-E0A7BA140ADD}"/>
          </ac:picMkLst>
        </pc:picChg>
      </pc:sldChg>
      <pc:sldMasterChg chg="del delSldLayout">
        <pc:chgData name="Jeremy Bergmann" userId="c2589a63-7d35-4bd4-b1d6-7fbcacc677e5" providerId="ADAL" clId="{FD04F8E4-572F-47C6-9C8F-FFBD658C149D}" dt="2020-05-26T13:11:06.293" v="1" actId="47"/>
        <pc:sldMasterMkLst>
          <pc:docMk/>
          <pc:sldMasterMk cId="0" sldId="2147483673"/>
        </pc:sldMasterMkLst>
        <pc:sldLayoutChg chg="del">
          <pc:chgData name="Jeremy Bergmann" userId="c2589a63-7d35-4bd4-b1d6-7fbcacc677e5" providerId="ADAL" clId="{FD04F8E4-572F-47C6-9C8F-FFBD658C149D}" dt="2020-05-26T13:11:06.293" v="1" actId="47"/>
          <pc:sldLayoutMkLst>
            <pc:docMk/>
            <pc:sldMasterMk cId="0" sldId="2147483673"/>
            <pc:sldLayoutMk cId="0" sldId="2147483660"/>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1"/>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2"/>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3"/>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4"/>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5"/>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6"/>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7"/>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8"/>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69"/>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70"/>
          </pc:sldLayoutMkLst>
        </pc:sldLayoutChg>
        <pc:sldLayoutChg chg="del">
          <pc:chgData name="Jeremy Bergmann" userId="c2589a63-7d35-4bd4-b1d6-7fbcacc677e5" providerId="ADAL" clId="{FD04F8E4-572F-47C6-9C8F-FFBD658C149D}" dt="2020-05-26T13:11:06.293" v="1" actId="47"/>
          <pc:sldLayoutMkLst>
            <pc:docMk/>
            <pc:sldMasterMk cId="0" sldId="2147483673"/>
            <pc:sldLayoutMk cId="0" sldId="2147483671"/>
          </pc:sldLayoutMkLst>
        </pc:sldLayoutChg>
      </pc:sldMasterChg>
    </pc:docChg>
  </pc:docChgLst>
  <pc:docChgLst>
    <pc:chgData name="Jeremy Bergmann" userId="2355ee0d-2b6e-4bfe-a235-383daf8df8e3" providerId="ADAL" clId="{25EC68B4-43D8-4B4E-AF3A-45C2A0A81C78}"/>
    <pc:docChg chg="addSld modSld">
      <pc:chgData name="Jeremy Bergmann" userId="2355ee0d-2b6e-4bfe-a235-383daf8df8e3" providerId="ADAL" clId="{25EC68B4-43D8-4B4E-AF3A-45C2A0A81C78}" dt="2021-10-19T22:09:22.614" v="1"/>
      <pc:docMkLst>
        <pc:docMk/>
      </pc:docMkLst>
      <pc:sldChg chg="add">
        <pc:chgData name="Jeremy Bergmann" userId="2355ee0d-2b6e-4bfe-a235-383daf8df8e3" providerId="ADAL" clId="{25EC68B4-43D8-4B4E-AF3A-45C2A0A81C78}" dt="2021-10-19T22:08:42.405" v="0"/>
        <pc:sldMkLst>
          <pc:docMk/>
          <pc:sldMk cId="1464790433" sldId="272"/>
        </pc:sldMkLst>
      </pc:sldChg>
      <pc:sldChg chg="add">
        <pc:chgData name="Jeremy Bergmann" userId="2355ee0d-2b6e-4bfe-a235-383daf8df8e3" providerId="ADAL" clId="{25EC68B4-43D8-4B4E-AF3A-45C2A0A81C78}" dt="2021-10-19T22:08:42.405" v="0"/>
        <pc:sldMkLst>
          <pc:docMk/>
          <pc:sldMk cId="1042471324" sldId="295"/>
        </pc:sldMkLst>
      </pc:sldChg>
      <pc:sldChg chg="add">
        <pc:chgData name="Jeremy Bergmann" userId="2355ee0d-2b6e-4bfe-a235-383daf8df8e3" providerId="ADAL" clId="{25EC68B4-43D8-4B4E-AF3A-45C2A0A81C78}" dt="2021-10-19T22:09:22.614" v="1"/>
        <pc:sldMkLst>
          <pc:docMk/>
          <pc:sldMk cId="2526615778" sldId="298"/>
        </pc:sldMkLst>
      </pc:sldChg>
    </pc:docChg>
  </pc:docChgLst>
</pc:chgInfo>
</file>

<file path=ppt/media/image1.png>
</file>

<file path=ppt/media/image10.png>
</file>

<file path=ppt/media/image11.png>
</file>

<file path=ppt/media/image12.png>
</file>

<file path=ppt/media/image13.png>
</file>

<file path=ppt/media/image14.png>
</file>

<file path=ppt/media/image15.gif>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odingsight.com/multiple-ways-to-remove-duplicates-from-sql-tables/"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w3schools.com/sql/sql_ref_sqlserver.asp"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w3resource.com/slides/mysql-mathematical-functions-slides-presentation.php"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stackoverflow.com/questions/1992314/what-is-the-difference-between-single-and-double-quotes-in-sql"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076864104_0_19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g5076864104_0_1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xfrm>
            <a:off x="355600" y="674688"/>
            <a:ext cx="5922963" cy="3332162"/>
          </a:xfrm>
          <a:ln/>
        </p:spPr>
      </p:sp>
      <p:sp>
        <p:nvSpPr>
          <p:cNvPr id="74755"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1" dirty="0">
                <a:cs typeface="Arial" panose="020B0604020202020204" pitchFamily="34" charset="0"/>
              </a:rPr>
              <a:t>To test the trigger,</a:t>
            </a:r>
            <a:r>
              <a:rPr lang="en-US" altLang="en-US" b="1" baseline="0" dirty="0">
                <a:cs typeface="Arial" panose="020B0604020202020204" pitchFamily="34" charset="0"/>
              </a:rPr>
              <a:t> insert a record</a:t>
            </a:r>
            <a:r>
              <a:rPr lang="en-US" altLang="en-US" b="1" dirty="0">
                <a:cs typeface="Arial" panose="020B0604020202020204" pitchFamily="34" charset="0"/>
              </a:rPr>
              <a:t>:</a:t>
            </a:r>
          </a:p>
          <a:p>
            <a:pPr eaLnBrk="1" hangingPunct="1"/>
            <a:r>
              <a:rPr lang="en-US" altLang="en-US" dirty="0">
                <a:cs typeface="Arial" panose="020B0604020202020204" pitchFamily="34" charset="0"/>
              </a:rPr>
              <a:t>INSERT INTO orders (</a:t>
            </a:r>
            <a:r>
              <a:rPr lang="en-US" altLang="en-US" dirty="0" err="1">
                <a:cs typeface="Arial" panose="020B0604020202020204" pitchFamily="34" charset="0"/>
              </a:rPr>
              <a:t>customer_id</a:t>
            </a:r>
            <a:r>
              <a:rPr lang="en-US" altLang="en-US" dirty="0">
                <a:cs typeface="Arial" panose="020B0604020202020204" pitchFamily="34" charset="0"/>
              </a:rPr>
              <a:t>, </a:t>
            </a:r>
            <a:r>
              <a:rPr lang="en-US" altLang="en-US" dirty="0" err="1">
                <a:cs typeface="Arial" panose="020B0604020202020204" pitchFamily="34" charset="0"/>
              </a:rPr>
              <a:t>order_date</a:t>
            </a:r>
            <a:r>
              <a:rPr lang="en-US" altLang="en-US" dirty="0">
                <a:cs typeface="Arial" panose="020B0604020202020204" pitchFamily="34" charset="0"/>
              </a:rPr>
              <a:t>, </a:t>
            </a:r>
            <a:r>
              <a:rPr lang="en-US" altLang="en-US" dirty="0" err="1">
                <a:cs typeface="Arial" panose="020B0604020202020204" pitchFamily="34" charset="0"/>
              </a:rPr>
              <a:t>fulfillment_date</a:t>
            </a:r>
            <a:r>
              <a:rPr lang="en-US" altLang="en-US" dirty="0">
                <a:cs typeface="Arial" panose="020B0604020202020204" pitchFamily="34" charset="0"/>
              </a:rPr>
              <a:t>, </a:t>
            </a:r>
            <a:r>
              <a:rPr lang="en-US" altLang="en-US" dirty="0" err="1">
                <a:cs typeface="Arial" panose="020B0604020202020204" pitchFamily="34" charset="0"/>
              </a:rPr>
              <a:t>salesperson_id</a:t>
            </a:r>
            <a:r>
              <a:rPr lang="en-US" altLang="en-US" dirty="0">
                <a:cs typeface="Arial" panose="020B0604020202020204" pitchFamily="34" charset="0"/>
              </a:rPr>
              <a:t>, </a:t>
            </a:r>
            <a:r>
              <a:rPr lang="en-US" altLang="en-US" dirty="0" err="1">
                <a:cs typeface="Arial" panose="020B0604020202020204" pitchFamily="34" charset="0"/>
              </a:rPr>
              <a:t>ship_address_id</a:t>
            </a:r>
            <a:r>
              <a:rPr lang="en-US" altLang="en-US" dirty="0">
                <a:cs typeface="Arial" panose="020B0604020202020204" pitchFamily="34" charset="0"/>
              </a:rPr>
              <a:t>)</a:t>
            </a:r>
          </a:p>
          <a:p>
            <a:pPr eaLnBrk="1" hangingPunct="1"/>
            <a:r>
              <a:rPr lang="en-US" altLang="en-US" dirty="0">
                <a:cs typeface="Arial" panose="020B0604020202020204" pitchFamily="34" charset="0"/>
              </a:rPr>
              <a:t>VALUES (1,'2019-11-13','',3,NULL);</a:t>
            </a:r>
          </a:p>
        </p:txBody>
      </p:sp>
    </p:spTree>
    <p:extLst>
      <p:ext uri="{BB962C8B-B14F-4D97-AF65-F5344CB8AC3E}">
        <p14:creationId xmlns:p14="http://schemas.microsoft.com/office/powerpoint/2010/main" val="3973665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507686410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Feynman technique: Learn -&gt; Explain -&gt; Reflect -&gt; Repeat</a:t>
            </a:r>
            <a:endParaRPr/>
          </a:p>
          <a:p>
            <a:pPr marL="0" lvl="0" indent="0" algn="l" rtl="0">
              <a:spcBef>
                <a:spcPts val="0"/>
              </a:spcBef>
              <a:spcAft>
                <a:spcPts val="0"/>
              </a:spcAft>
              <a:buNone/>
            </a:pPr>
            <a:endParaRPr/>
          </a:p>
          <a:p>
            <a:pPr marL="0" lvl="0" indent="0" algn="l" rtl="0">
              <a:spcBef>
                <a:spcPts val="0"/>
              </a:spcBef>
              <a:spcAft>
                <a:spcPts val="0"/>
              </a:spcAft>
              <a:buNone/>
            </a:pPr>
            <a:r>
              <a:rPr lang="en-US"/>
              <a:t>What are the most important ideas from last class?</a:t>
            </a:r>
            <a:br>
              <a:rPr lang="en-US"/>
            </a:br>
            <a:br>
              <a:rPr lang="en-US"/>
            </a:br>
            <a:r>
              <a:rPr lang="en-US"/>
              <a:t>Write a summary of the information as if explaining to a 14 year old. </a:t>
            </a:r>
            <a:br>
              <a:rPr lang="en-US"/>
            </a:br>
            <a:r>
              <a:rPr lang="en-US"/>
              <a:t>Avoid jargon</a:t>
            </a:r>
            <a:br>
              <a:rPr lang="en-US"/>
            </a:br>
            <a:r>
              <a:rPr lang="en-US"/>
              <a:t>Keep the words and sentences simple</a:t>
            </a:r>
            <a:br>
              <a:rPr lang="en-US"/>
            </a:br>
            <a:r>
              <a:rPr lang="en-US"/>
              <a:t>Rely on memory</a:t>
            </a:r>
            <a:br>
              <a:rPr lang="en-US"/>
            </a:br>
            <a:r>
              <a:rPr lang="en-US"/>
              <a:t>Make the explanation visual, if possible</a:t>
            </a:r>
            <a:br>
              <a:rPr lang="en-US"/>
            </a:br>
            <a:br>
              <a:rPr lang="en-US"/>
            </a:br>
            <a:r>
              <a:rPr lang="en-US"/>
              <a:t>Note where you had difficulty or have knowledge gaps.</a:t>
            </a:r>
            <a:br>
              <a:rPr lang="en-US"/>
            </a:br>
            <a:r>
              <a:rPr lang="en-US"/>
              <a:t>These indicate things you should review, research, or ask questions about</a:t>
            </a:r>
            <a:br>
              <a:rPr lang="en-US"/>
            </a:br>
            <a:endParaRPr/>
          </a:p>
          <a:p>
            <a:pPr marL="0" lvl="0" indent="0" algn="l" rtl="0">
              <a:spcBef>
                <a:spcPts val="0"/>
              </a:spcBef>
              <a:spcAft>
                <a:spcPts val="0"/>
              </a:spcAft>
              <a:buNone/>
            </a:pPr>
            <a:endParaRPr/>
          </a:p>
        </p:txBody>
      </p:sp>
      <p:sp>
        <p:nvSpPr>
          <p:cNvPr id="195" name="Google Shape;195;g507686410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5076864104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Feynman technique: Learn -&gt; Explain -&gt; Reflect -&gt; Repeat</a:t>
            </a:r>
            <a:endParaRPr/>
          </a:p>
          <a:p>
            <a:pPr marL="0" lvl="0" indent="0" algn="l" rtl="0">
              <a:spcBef>
                <a:spcPts val="0"/>
              </a:spcBef>
              <a:spcAft>
                <a:spcPts val="0"/>
              </a:spcAft>
              <a:buNone/>
            </a:pPr>
            <a:endParaRPr/>
          </a:p>
          <a:p>
            <a:pPr marL="0" lvl="0" indent="0" algn="l" rtl="0">
              <a:spcBef>
                <a:spcPts val="0"/>
              </a:spcBef>
              <a:spcAft>
                <a:spcPts val="0"/>
              </a:spcAft>
              <a:buNone/>
            </a:pPr>
            <a:r>
              <a:rPr lang="en-US"/>
              <a:t>What are the most important ideas from last class?</a:t>
            </a:r>
            <a:br>
              <a:rPr lang="en-US"/>
            </a:br>
            <a:br>
              <a:rPr lang="en-US"/>
            </a:br>
            <a:r>
              <a:rPr lang="en-US"/>
              <a:t>Write a summary of the information as if explaining to a 14 year old. </a:t>
            </a:r>
            <a:br>
              <a:rPr lang="en-US"/>
            </a:br>
            <a:r>
              <a:rPr lang="en-US"/>
              <a:t>Avoid jargon</a:t>
            </a:r>
            <a:br>
              <a:rPr lang="en-US"/>
            </a:br>
            <a:r>
              <a:rPr lang="en-US"/>
              <a:t>Keep the words and sentences simple</a:t>
            </a:r>
            <a:br>
              <a:rPr lang="en-US"/>
            </a:br>
            <a:r>
              <a:rPr lang="en-US"/>
              <a:t>Rely on memory</a:t>
            </a:r>
            <a:br>
              <a:rPr lang="en-US"/>
            </a:br>
            <a:r>
              <a:rPr lang="en-US"/>
              <a:t>Make the explanation visual, if possible</a:t>
            </a:r>
            <a:br>
              <a:rPr lang="en-US"/>
            </a:br>
            <a:br>
              <a:rPr lang="en-US"/>
            </a:br>
            <a:r>
              <a:rPr lang="en-US"/>
              <a:t>Note where you had difficulty or have knowledge gaps.</a:t>
            </a:r>
            <a:br>
              <a:rPr lang="en-US"/>
            </a:br>
            <a:r>
              <a:rPr lang="en-US"/>
              <a:t>These indicate things you should review, research, or ask questions about</a:t>
            </a:r>
            <a:br>
              <a:rPr lang="en-US"/>
            </a:br>
            <a:endParaRPr/>
          </a:p>
          <a:p>
            <a:pPr marL="0" lvl="0" indent="0" algn="l" rtl="0">
              <a:spcBef>
                <a:spcPts val="0"/>
              </a:spcBef>
              <a:spcAft>
                <a:spcPts val="0"/>
              </a:spcAft>
              <a:buNone/>
            </a:pPr>
            <a:endParaRPr/>
          </a:p>
        </p:txBody>
      </p:sp>
      <p:sp>
        <p:nvSpPr>
          <p:cNvPr id="195" name="Google Shape;195;g5076864104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5dc866f7e5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rgbClr val="000000"/>
              </a:buClr>
              <a:buSzPts val="1100"/>
              <a:buFont typeface="Arial"/>
              <a:buNone/>
            </a:pPr>
            <a:r>
              <a:rPr lang="en-US">
                <a:solidFill>
                  <a:srgbClr val="000000"/>
                </a:solidFill>
              </a:rPr>
              <a:t>Creation: creating tables and databases, the things</a:t>
            </a:r>
            <a:endParaRPr>
              <a:solidFill>
                <a:srgbClr val="000000"/>
              </a:solidFill>
            </a:endParaRPr>
          </a:p>
          <a:p>
            <a:pPr marL="0" lvl="0" indent="0" algn="l" rtl="0">
              <a:lnSpc>
                <a:spcPct val="115000"/>
              </a:lnSpc>
              <a:spcBef>
                <a:spcPts val="0"/>
              </a:spcBef>
              <a:spcAft>
                <a:spcPts val="0"/>
              </a:spcAft>
              <a:buClr>
                <a:srgbClr val="000000"/>
              </a:buClr>
              <a:buSzPts val="1100"/>
              <a:buFont typeface="Arial"/>
              <a:buNone/>
            </a:pPr>
            <a:r>
              <a:rPr lang="en-US">
                <a:solidFill>
                  <a:srgbClr val="000000"/>
                </a:solidFill>
              </a:rPr>
              <a:t>Storage: where data are stored</a:t>
            </a:r>
            <a:endParaRPr>
              <a:solidFill>
                <a:srgbClr val="000000"/>
              </a:solidFill>
            </a:endParaRPr>
          </a:p>
          <a:p>
            <a:pPr marL="0" lvl="0" indent="0" algn="l" rtl="0">
              <a:lnSpc>
                <a:spcPct val="115000"/>
              </a:lnSpc>
              <a:spcBef>
                <a:spcPts val="0"/>
              </a:spcBef>
              <a:spcAft>
                <a:spcPts val="0"/>
              </a:spcAft>
              <a:buClr>
                <a:srgbClr val="000000"/>
              </a:buClr>
              <a:buSzPts val="1100"/>
              <a:buFont typeface="Arial"/>
              <a:buNone/>
            </a:pPr>
            <a:r>
              <a:rPr lang="en-US">
                <a:solidFill>
                  <a:srgbClr val="000000"/>
                </a:solidFill>
              </a:rPr>
              <a:t>Cleaning: adding, removing, or modifying data</a:t>
            </a:r>
            <a:endParaRPr>
              <a:solidFill>
                <a:srgbClr val="000000"/>
              </a:solidFill>
            </a:endParaRPr>
          </a:p>
          <a:p>
            <a:pPr marL="0" lvl="0" indent="0" algn="l" rtl="0">
              <a:lnSpc>
                <a:spcPct val="115000"/>
              </a:lnSpc>
              <a:spcBef>
                <a:spcPts val="0"/>
              </a:spcBef>
              <a:spcAft>
                <a:spcPts val="0"/>
              </a:spcAft>
              <a:buClr>
                <a:srgbClr val="000000"/>
              </a:buClr>
              <a:buSzPts val="1100"/>
              <a:buFont typeface="Arial"/>
              <a:buNone/>
            </a:pPr>
            <a:r>
              <a:rPr lang="en-US">
                <a:solidFill>
                  <a:srgbClr val="000000"/>
                </a:solidFill>
              </a:rPr>
              <a:t>Retrieval: selecting only the data you want</a:t>
            </a:r>
            <a:endParaRPr>
              <a:solidFill>
                <a:srgbClr val="000000"/>
              </a:solidFill>
            </a:endParaRPr>
          </a:p>
          <a:p>
            <a:pPr marL="0" lvl="0" indent="0" algn="l" rtl="0">
              <a:spcBef>
                <a:spcPts val="0"/>
              </a:spcBef>
              <a:spcAft>
                <a:spcPts val="0"/>
              </a:spcAft>
              <a:buNone/>
            </a:pPr>
            <a:endParaRPr/>
          </a:p>
        </p:txBody>
      </p:sp>
      <p:sp>
        <p:nvSpPr>
          <p:cNvPr id="183" name="Google Shape;183;g5dc866f7e5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f24fce185_2_10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400">
                <a:solidFill>
                  <a:srgbClr val="000000"/>
                </a:solidFill>
                <a:latin typeface="Arial"/>
                <a:ea typeface="Arial"/>
                <a:cs typeface="Arial"/>
                <a:sym typeface="Arial"/>
              </a:rPr>
              <a:t>Validity - </a:t>
            </a:r>
            <a:r>
              <a:rPr lang="en-US" sz="1350">
                <a:solidFill>
                  <a:srgbClr val="444444"/>
                </a:solidFill>
                <a:highlight>
                  <a:srgbClr val="FFFFFF"/>
                </a:highlight>
                <a:latin typeface="Arial"/>
                <a:ea typeface="Arial"/>
                <a:cs typeface="Arial"/>
                <a:sym typeface="Arial"/>
              </a:rPr>
              <a:t>absence of differences between the data items representing the same objects based on specific information requirements</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Accuracy - </a:t>
            </a:r>
            <a:r>
              <a:rPr lang="en-US" sz="1350">
                <a:solidFill>
                  <a:srgbClr val="444444"/>
                </a:solidFill>
                <a:highlight>
                  <a:srgbClr val="FFFFFF"/>
                </a:highlight>
                <a:latin typeface="Arial"/>
                <a:ea typeface="Arial"/>
                <a:cs typeface="Arial"/>
                <a:sym typeface="Arial"/>
              </a:rPr>
              <a:t>degree to which the data item correctly describes the object in context of appropriate real-world context and attributes</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Completeness - </a:t>
            </a:r>
            <a:r>
              <a:rPr lang="en-US" sz="1350">
                <a:solidFill>
                  <a:srgbClr val="444444"/>
                </a:solidFill>
                <a:highlight>
                  <a:srgbClr val="FFFFFF"/>
                </a:highlight>
                <a:latin typeface="Arial"/>
                <a:ea typeface="Arial"/>
                <a:cs typeface="Arial"/>
                <a:sym typeface="Arial"/>
              </a:rPr>
              <a:t>An indication of the comprehensiveness of available data,</a:t>
            </a:r>
            <a:endParaRPr sz="1400">
              <a:solidFill>
                <a:srgbClr val="000000"/>
              </a:solidFill>
              <a:latin typeface="Arial"/>
              <a:ea typeface="Arial"/>
              <a:cs typeface="Arial"/>
              <a:sym typeface="Arial"/>
            </a:endParaRPr>
          </a:p>
          <a:p>
            <a:pPr marL="0" lvl="0" indent="0" algn="l" rtl="0">
              <a:spcBef>
                <a:spcPts val="1000"/>
              </a:spcBef>
              <a:spcAft>
                <a:spcPts val="0"/>
              </a:spcAft>
              <a:buNone/>
            </a:pPr>
            <a:r>
              <a:rPr lang="en-US" sz="1400">
                <a:solidFill>
                  <a:srgbClr val="000000"/>
                </a:solidFill>
                <a:latin typeface="Arial"/>
                <a:ea typeface="Arial"/>
                <a:cs typeface="Arial"/>
                <a:sym typeface="Arial"/>
              </a:rPr>
              <a:t>Consistency -  </a:t>
            </a:r>
            <a:r>
              <a:rPr lang="en-US" sz="1350">
                <a:solidFill>
                  <a:srgbClr val="444444"/>
                </a:solidFill>
                <a:highlight>
                  <a:srgbClr val="FFFFFF"/>
                </a:highlight>
                <a:latin typeface="Arial"/>
                <a:ea typeface="Arial"/>
                <a:cs typeface="Arial"/>
                <a:sym typeface="Arial"/>
              </a:rPr>
              <a:t>absence of differences between the data items representing the same objects based on specific information requirements (across data sources/Tables)</a:t>
            </a:r>
            <a:endParaRPr sz="1400">
              <a:solidFill>
                <a:srgbClr val="000000"/>
              </a:solidFill>
              <a:latin typeface="Arial"/>
              <a:ea typeface="Arial"/>
              <a:cs typeface="Arial"/>
              <a:sym typeface="Arial"/>
            </a:endParaRPr>
          </a:p>
          <a:p>
            <a:pPr marL="0" lvl="0" indent="0" algn="l" rtl="0">
              <a:spcBef>
                <a:spcPts val="1000"/>
              </a:spcBef>
              <a:spcAft>
                <a:spcPts val="1000"/>
              </a:spcAft>
              <a:buNone/>
            </a:pPr>
            <a:r>
              <a:rPr lang="en-US" sz="1400">
                <a:solidFill>
                  <a:srgbClr val="000000"/>
                </a:solidFill>
                <a:latin typeface="Arial"/>
                <a:ea typeface="Arial"/>
                <a:cs typeface="Arial"/>
                <a:sym typeface="Arial"/>
              </a:rPr>
              <a:t>Uniformity - </a:t>
            </a:r>
            <a:r>
              <a:rPr lang="en-US">
                <a:solidFill>
                  <a:srgbClr val="222222"/>
                </a:solidFill>
                <a:highlight>
                  <a:srgbClr val="FFFFFF"/>
                </a:highlight>
                <a:latin typeface="Roboto"/>
                <a:ea typeface="Roboto"/>
                <a:cs typeface="Roboto"/>
                <a:sym typeface="Roboto"/>
              </a:rPr>
              <a:t> Absolute, or very high degree of, comparability between two or more alternatives, processes, products, qualifications, sets of </a:t>
            </a:r>
            <a:r>
              <a:rPr lang="en-US" b="1">
                <a:solidFill>
                  <a:srgbClr val="222222"/>
                </a:solidFill>
                <a:highlight>
                  <a:srgbClr val="FFFFFF"/>
                </a:highlight>
                <a:latin typeface="Roboto"/>
                <a:ea typeface="Roboto"/>
                <a:cs typeface="Roboto"/>
                <a:sym typeface="Roboto"/>
              </a:rPr>
              <a:t>data</a:t>
            </a:r>
            <a:endParaRPr sz="1400">
              <a:solidFill>
                <a:srgbClr val="000000"/>
              </a:solidFill>
              <a:latin typeface="Arial"/>
              <a:ea typeface="Arial"/>
              <a:cs typeface="Arial"/>
              <a:sym typeface="Arial"/>
            </a:endParaRPr>
          </a:p>
        </p:txBody>
      </p:sp>
      <p:sp>
        <p:nvSpPr>
          <p:cNvPr id="197" name="Google Shape;197;g4f24fce185_2_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51cdbcafd1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400" dirty="0">
                <a:solidFill>
                  <a:srgbClr val="000000"/>
                </a:solidFill>
                <a:latin typeface="Arial"/>
                <a:ea typeface="Arial"/>
                <a:cs typeface="Arial"/>
                <a:sym typeface="Arial"/>
              </a:rPr>
              <a:t>The goal of cleaning is ultimately to confirm the Validity, Accuracy, Completeness, Consistency, and Uniformity of the dataset</a:t>
            </a:r>
            <a:endParaRPr sz="1400" dirty="0">
              <a:solidFill>
                <a:srgbClr val="000000"/>
              </a:solidFill>
              <a:latin typeface="Arial"/>
              <a:ea typeface="Arial"/>
              <a:cs typeface="Arial"/>
              <a:sym typeface="Arial"/>
            </a:endParaRPr>
          </a:p>
        </p:txBody>
      </p:sp>
      <p:sp>
        <p:nvSpPr>
          <p:cNvPr id="205" name="Google Shape;205;g51cdbcafd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5027544abd_0_1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dirty="0"/>
              <a:t>SELECT </a:t>
            </a:r>
            <a:r>
              <a:rPr lang="en-US" dirty="0" err="1"/>
              <a:t>vw.country</a:t>
            </a:r>
            <a:r>
              <a:rPr lang="en-US" dirty="0"/>
              <a:t>,  </a:t>
            </a:r>
          </a:p>
          <a:p>
            <a:pPr marL="0" lvl="0" indent="0" algn="l" rtl="0">
              <a:spcBef>
                <a:spcPts val="0"/>
              </a:spcBef>
              <a:spcAft>
                <a:spcPts val="0"/>
              </a:spcAft>
              <a:buClr>
                <a:srgbClr val="000000"/>
              </a:buClr>
              <a:buSzPts val="1100"/>
              <a:buFont typeface="Arial"/>
              <a:buNone/>
            </a:pPr>
            <a:r>
              <a:rPr lang="en-US" dirty="0"/>
              <a:t>CASE WHEN country = 'India'   THEN 'Gandhi’  </a:t>
            </a:r>
          </a:p>
          <a:p>
            <a:pPr marL="0" lvl="0" indent="0" algn="l" rtl="0">
              <a:spcBef>
                <a:spcPts val="0"/>
              </a:spcBef>
              <a:spcAft>
                <a:spcPts val="0"/>
              </a:spcAft>
              <a:buClr>
                <a:srgbClr val="000000"/>
              </a:buClr>
              <a:buSzPts val="1100"/>
              <a:buFont typeface="Arial"/>
              <a:buNone/>
            </a:pPr>
            <a:r>
              <a:rPr lang="en-US" dirty="0"/>
              <a:t>WHEN country = 'Nepal'   THEN 'Mt. Everest’ </a:t>
            </a:r>
          </a:p>
          <a:p>
            <a:pPr marL="0" lvl="0" indent="0" algn="l" rtl="0">
              <a:spcBef>
                <a:spcPts val="0"/>
              </a:spcBef>
              <a:spcAft>
                <a:spcPts val="0"/>
              </a:spcAft>
              <a:buClr>
                <a:srgbClr val="000000"/>
              </a:buClr>
              <a:buSzPts val="1100"/>
              <a:buFont typeface="Arial"/>
              <a:buNone/>
            </a:pPr>
            <a:r>
              <a:rPr lang="en-US" dirty="0"/>
              <a:t>WHEN country = 'China'   THEN 'Great Wall’</a:t>
            </a:r>
          </a:p>
          <a:p>
            <a:pPr marL="0" lvl="0" indent="0" algn="l" rtl="0">
              <a:spcBef>
                <a:spcPts val="0"/>
              </a:spcBef>
              <a:spcAft>
                <a:spcPts val="0"/>
              </a:spcAft>
              <a:buClr>
                <a:srgbClr val="000000"/>
              </a:buClr>
              <a:buSzPts val="1100"/>
              <a:buFont typeface="Arial"/>
              <a:buNone/>
            </a:pPr>
            <a:r>
              <a:rPr lang="en-US" dirty="0"/>
              <a:t>ELSE 'Unknown’ END AS </a:t>
            </a:r>
            <a:r>
              <a:rPr lang="en-US" dirty="0" err="1"/>
              <a:t>famous_stuff</a:t>
            </a:r>
            <a:endParaRPr lang="en-US" dirty="0"/>
          </a:p>
          <a:p>
            <a:pPr marL="0" lvl="0" indent="0" algn="l" rtl="0">
              <a:spcBef>
                <a:spcPts val="0"/>
              </a:spcBef>
              <a:spcAft>
                <a:spcPts val="0"/>
              </a:spcAft>
              <a:buClr>
                <a:srgbClr val="000000"/>
              </a:buClr>
              <a:buSzPts val="1100"/>
              <a:buFont typeface="Arial"/>
              <a:buNone/>
            </a:pPr>
            <a:r>
              <a:rPr lang="en-US" dirty="0"/>
              <a:t>FROM </a:t>
            </a:r>
            <a:r>
              <a:rPr lang="en-US" dirty="0" err="1"/>
              <a:t>world.vw_countries_asia</a:t>
            </a:r>
            <a:r>
              <a:rPr lang="en-US" dirty="0"/>
              <a:t> as </a:t>
            </a:r>
            <a:r>
              <a:rPr lang="en-US" dirty="0" err="1"/>
              <a:t>vw</a:t>
            </a:r>
            <a:endParaRPr lang="en-US" dirty="0"/>
          </a:p>
          <a:p>
            <a:pPr marL="0" lvl="0" indent="0" algn="l" rtl="0">
              <a:spcBef>
                <a:spcPts val="0"/>
              </a:spcBef>
              <a:spcAft>
                <a:spcPts val="0"/>
              </a:spcAft>
              <a:buClr>
                <a:srgbClr val="000000"/>
              </a:buClr>
              <a:buSzPts val="1100"/>
              <a:buFont typeface="Arial"/>
              <a:buNone/>
            </a:pPr>
            <a:r>
              <a:rPr lang="en-US" dirty="0"/>
              <a:t>WHERE </a:t>
            </a:r>
            <a:r>
              <a:rPr lang="en-US" dirty="0" err="1"/>
              <a:t>vw.country</a:t>
            </a:r>
            <a:r>
              <a:rPr lang="en-US" dirty="0"/>
              <a:t> IN ('India', 'China', '</a:t>
            </a:r>
            <a:r>
              <a:rPr lang="en-US" dirty="0" err="1"/>
              <a:t>Nepal','Taiwan</a:t>
            </a:r>
            <a:r>
              <a:rPr lang="en-US" dirty="0"/>
              <a:t>')</a:t>
            </a:r>
            <a:endParaRPr dirty="0"/>
          </a:p>
        </p:txBody>
      </p:sp>
      <p:sp>
        <p:nvSpPr>
          <p:cNvPr id="218" name="Google Shape;218;g5027544abd_0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5dd8a6ff77_0_1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MySQL – First two Wildcards </a:t>
            </a:r>
          </a:p>
          <a:p>
            <a:pPr marL="0" lvl="0" indent="0" algn="l" rtl="0">
              <a:spcBef>
                <a:spcPts val="0"/>
              </a:spcBef>
              <a:spcAft>
                <a:spcPts val="0"/>
              </a:spcAft>
              <a:buNone/>
            </a:pPr>
            <a:r>
              <a:rPr lang="en-US" dirty="0"/>
              <a:t>MS SQL &amp; Access – last 3</a:t>
            </a:r>
            <a:endParaRPr dirty="0"/>
          </a:p>
        </p:txBody>
      </p:sp>
      <p:sp>
        <p:nvSpPr>
          <p:cNvPr id="211" name="Google Shape;211;g5dd8a6ff77_0_1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99739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5dd8a6ff77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u="sng">
                <a:solidFill>
                  <a:schemeClr val="hlink"/>
                </a:solidFill>
                <a:latin typeface="Arial"/>
                <a:ea typeface="Arial"/>
                <a:cs typeface="Arial"/>
                <a:sym typeface="Arial"/>
                <a:hlinkClick r:id="rId3"/>
              </a:rPr>
              <a:t>https://codingsight.com/multiple-ways-to-remove-duplicates-from-sql-tables/</a:t>
            </a:r>
            <a:endParaRPr/>
          </a:p>
        </p:txBody>
      </p:sp>
      <p:sp>
        <p:nvSpPr>
          <p:cNvPr id="236" name="Google Shape;236;g5dd8a6ff77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SELECT a.*   </a:t>
            </a:r>
          </a:p>
          <a:p>
            <a:pPr marL="0" lvl="0" indent="0" algn="l" rtl="0">
              <a:spcBef>
                <a:spcPts val="0"/>
              </a:spcBef>
              <a:spcAft>
                <a:spcPts val="0"/>
              </a:spcAft>
              <a:buNone/>
            </a:pPr>
            <a:r>
              <a:rPr lang="en-US" dirty="0"/>
              <a:t>FROM </a:t>
            </a:r>
            <a:r>
              <a:rPr lang="en-US" dirty="0" err="1"/>
              <a:t>world.city</a:t>
            </a:r>
            <a:r>
              <a:rPr lang="en-US" dirty="0"/>
              <a:t> AS a  INNER JOIN</a:t>
            </a:r>
          </a:p>
          <a:p>
            <a:pPr marL="0" lvl="0" indent="0" algn="l" rtl="0">
              <a:spcBef>
                <a:spcPts val="0"/>
              </a:spcBef>
              <a:spcAft>
                <a:spcPts val="0"/>
              </a:spcAft>
              <a:buNone/>
            </a:pPr>
            <a:r>
              <a:rPr lang="en-US" dirty="0"/>
              <a:t>(</a:t>
            </a:r>
          </a:p>
          <a:p>
            <a:pPr marL="0" lvl="0" indent="0" algn="l" rtl="0">
              <a:spcBef>
                <a:spcPts val="0"/>
              </a:spcBef>
              <a:spcAft>
                <a:spcPts val="0"/>
              </a:spcAft>
              <a:buNone/>
            </a:pPr>
            <a:r>
              <a:rPr lang="en-US" dirty="0"/>
              <a:t>SELECT `name` AS city, SUM(1) AS `count`                                 </a:t>
            </a:r>
          </a:p>
          <a:p>
            <a:pPr marL="0" lvl="0" indent="0" algn="l" rtl="0">
              <a:spcBef>
                <a:spcPts val="0"/>
              </a:spcBef>
              <a:spcAft>
                <a:spcPts val="0"/>
              </a:spcAft>
              <a:buNone/>
            </a:pPr>
            <a:r>
              <a:rPr lang="en-US" dirty="0"/>
              <a:t>FROM </a:t>
            </a:r>
            <a:r>
              <a:rPr lang="en-US" dirty="0" err="1"/>
              <a:t>world.city</a:t>
            </a:r>
            <a:r>
              <a:rPr lang="en-US" dirty="0"/>
              <a:t>                                                                               </a:t>
            </a:r>
          </a:p>
          <a:p>
            <a:pPr marL="0" lvl="0" indent="0" algn="l" rtl="0">
              <a:spcBef>
                <a:spcPts val="0"/>
              </a:spcBef>
              <a:spcAft>
                <a:spcPts val="0"/>
              </a:spcAft>
              <a:buNone/>
            </a:pPr>
            <a:r>
              <a:rPr lang="en-US" dirty="0"/>
              <a:t> WHERE </a:t>
            </a:r>
            <a:r>
              <a:rPr lang="en-US" dirty="0" err="1"/>
              <a:t>countrycode</a:t>
            </a:r>
            <a:r>
              <a:rPr lang="en-US" dirty="0"/>
              <a:t>='USA'                                                              </a:t>
            </a:r>
          </a:p>
          <a:p>
            <a:pPr marL="0" lvl="0" indent="0" algn="l" rtl="0">
              <a:spcBef>
                <a:spcPts val="0"/>
              </a:spcBef>
              <a:spcAft>
                <a:spcPts val="0"/>
              </a:spcAft>
              <a:buNone/>
            </a:pPr>
            <a:r>
              <a:rPr lang="en-US" dirty="0"/>
              <a:t>GROUP BY `name`   HAVING SUM(1) &gt; 1</a:t>
            </a:r>
          </a:p>
          <a:p>
            <a:pPr marL="0" lvl="0" indent="0" algn="l" rtl="0">
              <a:spcBef>
                <a:spcPts val="0"/>
              </a:spcBef>
              <a:spcAft>
                <a:spcPts val="0"/>
              </a:spcAft>
              <a:buNone/>
            </a:pPr>
            <a:r>
              <a:rPr lang="en-US" dirty="0"/>
              <a:t>) AS b ON  </a:t>
            </a:r>
            <a:r>
              <a:rPr lang="en-US" dirty="0" err="1"/>
              <a:t>a.`name</a:t>
            </a:r>
            <a:r>
              <a:rPr lang="en-US" dirty="0"/>
              <a:t>` = b.city </a:t>
            </a:r>
          </a:p>
          <a:p>
            <a:pPr marL="0" lvl="0" indent="0" algn="l" rtl="0">
              <a:spcBef>
                <a:spcPts val="0"/>
              </a:spcBef>
              <a:spcAft>
                <a:spcPts val="0"/>
              </a:spcAft>
              <a:buNone/>
            </a:pPr>
            <a:r>
              <a:rPr lang="en-US" dirty="0"/>
              <a:t>WHERE </a:t>
            </a:r>
            <a:r>
              <a:rPr lang="en-US" dirty="0" err="1"/>
              <a:t>a.countrycode</a:t>
            </a:r>
            <a:r>
              <a:rPr lang="en-US" dirty="0"/>
              <a:t>='USA' ORDER BY </a:t>
            </a:r>
            <a:r>
              <a:rPr lang="en-US" dirty="0" err="1"/>
              <a:t>a.`name</a:t>
            </a:r>
            <a:r>
              <a:rPr lang="en-US" dirty="0"/>
              <a:t>`;</a:t>
            </a: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829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509d03fa30_2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509d03fa30_2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1100"/>
              </a:spcBef>
              <a:spcAft>
                <a:spcPts val="0"/>
              </a:spcAft>
              <a:buNone/>
            </a:pPr>
            <a:endParaRPr dirty="0"/>
          </a:p>
        </p:txBody>
      </p:sp>
      <p:sp>
        <p:nvSpPr>
          <p:cNvPr id="280" name="Google Shape;280;g509d03fa30_2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Tree>
    <p:extLst>
      <p:ext uri="{BB962C8B-B14F-4D97-AF65-F5344CB8AC3E}">
        <p14:creationId xmlns:p14="http://schemas.microsoft.com/office/powerpoint/2010/main" val="14981492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SELECT a.*   </a:t>
            </a:r>
          </a:p>
          <a:p>
            <a:pPr marL="0" lvl="0" indent="0" algn="l" rtl="0">
              <a:spcBef>
                <a:spcPts val="0"/>
              </a:spcBef>
              <a:spcAft>
                <a:spcPts val="0"/>
              </a:spcAft>
              <a:buNone/>
            </a:pPr>
            <a:r>
              <a:rPr lang="en-US" dirty="0"/>
              <a:t>FROM </a:t>
            </a:r>
            <a:r>
              <a:rPr lang="en-US" dirty="0" err="1"/>
              <a:t>world.city</a:t>
            </a:r>
            <a:r>
              <a:rPr lang="en-US" dirty="0"/>
              <a:t> AS a  INNER JOIN</a:t>
            </a:r>
          </a:p>
          <a:p>
            <a:pPr marL="0" lvl="0" indent="0" algn="l" rtl="0">
              <a:spcBef>
                <a:spcPts val="0"/>
              </a:spcBef>
              <a:spcAft>
                <a:spcPts val="0"/>
              </a:spcAft>
              <a:buNone/>
            </a:pPr>
            <a:r>
              <a:rPr lang="en-US" dirty="0"/>
              <a:t>(</a:t>
            </a:r>
          </a:p>
          <a:p>
            <a:pPr marL="0" lvl="0" indent="0" algn="l" rtl="0">
              <a:spcBef>
                <a:spcPts val="0"/>
              </a:spcBef>
              <a:spcAft>
                <a:spcPts val="0"/>
              </a:spcAft>
              <a:buNone/>
            </a:pPr>
            <a:r>
              <a:rPr lang="en-US" dirty="0"/>
              <a:t>SELECT `name` AS city, SUM(1) AS `count`                                 </a:t>
            </a:r>
          </a:p>
          <a:p>
            <a:pPr marL="0" lvl="0" indent="0" algn="l" rtl="0">
              <a:spcBef>
                <a:spcPts val="0"/>
              </a:spcBef>
              <a:spcAft>
                <a:spcPts val="0"/>
              </a:spcAft>
              <a:buNone/>
            </a:pPr>
            <a:r>
              <a:rPr lang="en-US" dirty="0"/>
              <a:t>FROM </a:t>
            </a:r>
            <a:r>
              <a:rPr lang="en-US" dirty="0" err="1"/>
              <a:t>world.city</a:t>
            </a:r>
            <a:r>
              <a:rPr lang="en-US" dirty="0"/>
              <a:t>                                                                               </a:t>
            </a:r>
          </a:p>
          <a:p>
            <a:pPr marL="0" lvl="0" indent="0" algn="l" rtl="0">
              <a:spcBef>
                <a:spcPts val="0"/>
              </a:spcBef>
              <a:spcAft>
                <a:spcPts val="0"/>
              </a:spcAft>
              <a:buNone/>
            </a:pPr>
            <a:r>
              <a:rPr lang="en-US" dirty="0"/>
              <a:t> WHERE </a:t>
            </a:r>
            <a:r>
              <a:rPr lang="en-US" dirty="0" err="1"/>
              <a:t>countrycode</a:t>
            </a:r>
            <a:r>
              <a:rPr lang="en-US" dirty="0"/>
              <a:t>='USA'                                                              </a:t>
            </a:r>
          </a:p>
          <a:p>
            <a:pPr marL="0" lvl="0" indent="0" algn="l" rtl="0">
              <a:spcBef>
                <a:spcPts val="0"/>
              </a:spcBef>
              <a:spcAft>
                <a:spcPts val="0"/>
              </a:spcAft>
              <a:buNone/>
            </a:pPr>
            <a:r>
              <a:rPr lang="en-US" dirty="0"/>
              <a:t>GROUP BY `name`   HAVING SUM(1) &gt; 1</a:t>
            </a:r>
          </a:p>
          <a:p>
            <a:pPr marL="0" lvl="0" indent="0" algn="l" rtl="0">
              <a:spcBef>
                <a:spcPts val="0"/>
              </a:spcBef>
              <a:spcAft>
                <a:spcPts val="0"/>
              </a:spcAft>
              <a:buNone/>
            </a:pPr>
            <a:r>
              <a:rPr lang="en-US" dirty="0"/>
              <a:t>) AS b ON  </a:t>
            </a:r>
            <a:r>
              <a:rPr lang="en-US" dirty="0" err="1"/>
              <a:t>a.`name</a:t>
            </a:r>
            <a:r>
              <a:rPr lang="en-US" dirty="0"/>
              <a:t>` = b.city </a:t>
            </a:r>
          </a:p>
          <a:p>
            <a:pPr marL="0" lvl="0" indent="0" algn="l" rtl="0">
              <a:spcBef>
                <a:spcPts val="0"/>
              </a:spcBef>
              <a:spcAft>
                <a:spcPts val="0"/>
              </a:spcAft>
              <a:buNone/>
            </a:pPr>
            <a:r>
              <a:rPr lang="en-US" dirty="0"/>
              <a:t>WHERE </a:t>
            </a:r>
            <a:r>
              <a:rPr lang="en-US" dirty="0" err="1"/>
              <a:t>a.countrycode</a:t>
            </a:r>
            <a:r>
              <a:rPr lang="en-US" dirty="0"/>
              <a:t>='USA' ORDER BY </a:t>
            </a:r>
            <a:r>
              <a:rPr lang="en-US" dirty="0" err="1"/>
              <a:t>a.`name</a:t>
            </a:r>
            <a:r>
              <a:rPr lang="en-US" dirty="0"/>
              <a:t>`;</a:t>
            </a: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dd8a6ff77_0_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45" name="Google Shape;245;g5dd8a6ff77_0_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5099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5038ce4af1_0_3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Aggregate Function:  </a:t>
            </a:r>
            <a:r>
              <a:rPr lang="en-US" sz="1150" dirty="0">
                <a:solidFill>
                  <a:srgbClr val="000000"/>
                </a:solidFill>
                <a:highlight>
                  <a:srgbClr val="FFFFFF"/>
                </a:highlight>
                <a:latin typeface="Arial"/>
                <a:ea typeface="Arial"/>
                <a:cs typeface="Arial"/>
                <a:sym typeface="Arial"/>
              </a:rPr>
              <a:t>aggregate function performs a calculation on a set of values and returns a single value.</a:t>
            </a:r>
            <a:endParaRPr sz="1150" dirty="0">
              <a:solidFill>
                <a:srgbClr val="000000"/>
              </a:solidFill>
              <a:highlight>
                <a:srgbClr val="FFFFFF"/>
              </a:highlight>
              <a:latin typeface="Arial"/>
              <a:ea typeface="Arial"/>
              <a:cs typeface="Arial"/>
              <a:sym typeface="Arial"/>
            </a:endParaRPr>
          </a:p>
          <a:p>
            <a:pPr marL="0" lvl="0" indent="0" algn="l" rtl="0">
              <a:spcBef>
                <a:spcPts val="0"/>
              </a:spcBef>
              <a:spcAft>
                <a:spcPts val="0"/>
              </a:spcAft>
              <a:buNone/>
            </a:pPr>
            <a:r>
              <a:rPr lang="en-US" sz="1200" b="0" i="0" u="none" strike="noStrike" cap="none" dirty="0">
                <a:solidFill>
                  <a:schemeClr val="dk1"/>
                </a:solidFill>
                <a:effectLst/>
                <a:highlight>
                  <a:srgbClr val="FFFFFF"/>
                </a:highlight>
                <a:latin typeface="Calibri"/>
                <a:ea typeface="Calibri"/>
                <a:cs typeface="Calibri"/>
                <a:sym typeface="Calibri"/>
              </a:rPr>
              <a:t>scalar(non-aggregate) </a:t>
            </a:r>
            <a:r>
              <a:rPr lang="en-US" sz="1200" b="1" i="0" u="none" strike="noStrike" cap="none" dirty="0">
                <a:solidFill>
                  <a:schemeClr val="dk1"/>
                </a:solidFill>
                <a:effectLst/>
                <a:highlight>
                  <a:srgbClr val="FFFFFF"/>
                </a:highlight>
                <a:latin typeface="Calibri"/>
                <a:ea typeface="Calibri"/>
                <a:cs typeface="Calibri"/>
                <a:sym typeface="Calibri"/>
              </a:rPr>
              <a:t>functions </a:t>
            </a:r>
            <a:r>
              <a:rPr lang="en-US" sz="1200" b="0" i="0" u="none" strike="noStrike" cap="none" dirty="0">
                <a:solidFill>
                  <a:schemeClr val="dk1"/>
                </a:solidFill>
                <a:effectLst/>
                <a:highlight>
                  <a:srgbClr val="FFFFFF"/>
                </a:highlight>
                <a:latin typeface="Calibri"/>
                <a:ea typeface="Calibri"/>
                <a:cs typeface="Calibri"/>
                <a:sym typeface="Calibri"/>
              </a:rPr>
              <a:t>- returns a single data value and operate on each record independently.</a:t>
            </a:r>
            <a:endParaRPr sz="1150" dirty="0">
              <a:solidFill>
                <a:srgbClr val="000000"/>
              </a:solidFill>
              <a:highlight>
                <a:srgbClr val="FFFFFF"/>
              </a:highlight>
              <a:latin typeface="Arial"/>
              <a:ea typeface="Arial"/>
              <a:cs typeface="Arial"/>
              <a:sym typeface="Arial"/>
            </a:endParaRPr>
          </a:p>
        </p:txBody>
      </p:sp>
      <p:sp>
        <p:nvSpPr>
          <p:cNvPr id="239" name="Google Shape;239;g5038ce4af1_0_3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dd8a6ff77_0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endParaRPr dirty="0"/>
          </a:p>
        </p:txBody>
      </p:sp>
      <p:sp>
        <p:nvSpPr>
          <p:cNvPr id="256" name="Google Shape;256;g5dd8a6ff77_0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5dd8a6ff77_0_4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3" name="Google Shape;263;g5dd8a6ff77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dd8a6ff77_0_2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dirty="0">
                <a:latin typeface="Arial"/>
                <a:ea typeface="Arial"/>
                <a:cs typeface="Arial"/>
                <a:sym typeface="Arial"/>
              </a:rPr>
              <a:t>See more string functions at:  </a:t>
            </a:r>
            <a:r>
              <a:rPr lang="en-US" sz="1100" dirty="0">
                <a:hlinkClick r:id="rId3"/>
              </a:rPr>
              <a:t>https://www.w3schools.com/sql/sql_ref_sqlserver.asp</a:t>
            </a:r>
            <a:endParaRPr dirty="0"/>
          </a:p>
          <a:p>
            <a:pPr marL="0" lvl="0" indent="0" algn="l" rtl="0">
              <a:spcBef>
                <a:spcPts val="0"/>
              </a:spcBef>
              <a:spcAft>
                <a:spcPts val="0"/>
              </a:spcAft>
              <a:buClr>
                <a:srgbClr val="000000"/>
              </a:buClr>
              <a:buSzPts val="1100"/>
              <a:buFont typeface="Arial"/>
              <a:buNone/>
            </a:pPr>
            <a:r>
              <a:rPr lang="en-US" dirty="0"/>
              <a:t>For Cast() data types, see:  https://www.w3resource.com/slides/mysql-mathematical-functions-slides-presentation.php</a:t>
            </a:r>
            <a:endParaRPr dirty="0"/>
          </a:p>
        </p:txBody>
      </p:sp>
      <p:sp>
        <p:nvSpPr>
          <p:cNvPr id="275" name="Google Shape;275;g5dd8a6ff77_0_2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dd8a6ff77_0_2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g5dd8a6ff77_0_2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d8a6ff77_0_2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1100">
                <a:latin typeface="Arial"/>
                <a:ea typeface="Arial"/>
                <a:cs typeface="Arial"/>
                <a:sym typeface="Arial"/>
              </a:rPr>
              <a:t>See more numeric functions at:  </a:t>
            </a:r>
            <a:r>
              <a:rPr lang="en-US" sz="1100" u="sng">
                <a:solidFill>
                  <a:schemeClr val="hlink"/>
                </a:solidFill>
                <a:latin typeface="Arial"/>
                <a:ea typeface="Arial"/>
                <a:cs typeface="Arial"/>
                <a:sym typeface="Arial"/>
                <a:hlinkClick r:id="rId3"/>
              </a:rPr>
              <a:t>https://www.w3resource.com/slides/mysql-mathematical-functions-slides-presentation.php</a:t>
            </a:r>
            <a:endParaRPr/>
          </a:p>
          <a:p>
            <a:pPr marL="0" lvl="0" indent="0" algn="l" rtl="0">
              <a:spcBef>
                <a:spcPts val="0"/>
              </a:spcBef>
              <a:spcAft>
                <a:spcPts val="0"/>
              </a:spcAft>
              <a:buClr>
                <a:srgbClr val="000000"/>
              </a:buClr>
              <a:buSzPts val="1100"/>
              <a:buFont typeface="Arial"/>
              <a:buNone/>
            </a:pPr>
            <a:r>
              <a:rPr lang="en-US"/>
              <a:t>For Cast() data types, see:  https://www.w3resource.com/slides/mysql-mathematical-functions-slides-presentation.php</a:t>
            </a:r>
            <a:endParaRPr/>
          </a:p>
        </p:txBody>
      </p:sp>
      <p:sp>
        <p:nvSpPr>
          <p:cNvPr id="290" name="Google Shape;290;g5dd8a6ff77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5dd8a6ff77_0_22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7" name="Google Shape;297;g5dd8a6ff77_0_2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5027544abd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5027544abd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hlinkClick r:id="rId3"/>
              </a:rPr>
              <a:t>https://stackoverflow.com/questions/1992314/what-is-the-difference-between-single-and-double-quotes-in-sql</a:t>
            </a:r>
            <a:r>
              <a:rPr lang="en-US" dirty="0"/>
              <a:t> - </a:t>
            </a:r>
            <a:r>
              <a:rPr lang="en-US" sz="1200" b="0" i="0" u="none" strike="noStrike" cap="none" dirty="0">
                <a:solidFill>
                  <a:schemeClr val="dk1"/>
                </a:solidFill>
                <a:effectLst/>
                <a:latin typeface="Calibri"/>
                <a:ea typeface="Calibri"/>
                <a:cs typeface="Calibri"/>
                <a:sym typeface="Calibri"/>
              </a:rPr>
              <a:t>[</a:t>
            </a:r>
            <a:r>
              <a:rPr lang="en-US" sz="1200" b="1" i="0" u="none" strike="noStrike" cap="none" dirty="0">
                <a:solidFill>
                  <a:schemeClr val="dk1"/>
                </a:solidFill>
                <a:effectLst/>
                <a:latin typeface="Calibri"/>
                <a:ea typeface="Calibri"/>
                <a:cs typeface="Calibri"/>
                <a:sym typeface="Calibri"/>
              </a:rPr>
              <a:t>S</a:t>
            </a:r>
            <a:r>
              <a:rPr lang="en-US" sz="1200" b="0" i="0" u="none" strike="noStrike" cap="none" dirty="0">
                <a:solidFill>
                  <a:schemeClr val="dk1"/>
                </a:solidFill>
                <a:effectLst/>
                <a:latin typeface="Calibri"/>
                <a:ea typeface="Calibri"/>
                <a:cs typeface="Calibri"/>
                <a:sym typeface="Calibri"/>
              </a:rPr>
              <a:t>]ingle quotes are for [</a:t>
            </a:r>
            <a:r>
              <a:rPr lang="en-US" sz="1200" b="1" i="0" u="none" strike="noStrike" cap="none" dirty="0">
                <a:solidFill>
                  <a:schemeClr val="dk1"/>
                </a:solidFill>
                <a:effectLst/>
                <a:latin typeface="Calibri"/>
                <a:ea typeface="Calibri"/>
                <a:cs typeface="Calibri"/>
                <a:sym typeface="Calibri"/>
              </a:rPr>
              <a:t>S</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trings</a:t>
            </a:r>
            <a:r>
              <a:rPr lang="en-US" sz="1200" b="0" i="0" u="none" strike="noStrike" cap="none" dirty="0">
                <a:solidFill>
                  <a:schemeClr val="dk1"/>
                </a:solidFill>
                <a:effectLst/>
                <a:latin typeface="Calibri"/>
                <a:ea typeface="Calibri"/>
                <a:cs typeface="Calibri"/>
                <a:sym typeface="Calibri"/>
              </a:rPr>
              <a:t> ; [</a:t>
            </a:r>
            <a:r>
              <a:rPr lang="en-US" sz="1200" b="1" i="0" u="none" strike="noStrike" cap="none" dirty="0">
                <a:solidFill>
                  <a:schemeClr val="dk1"/>
                </a:solidFill>
                <a:effectLst/>
                <a:latin typeface="Calibri"/>
                <a:ea typeface="Calibri"/>
                <a:cs typeface="Calibri"/>
                <a:sym typeface="Calibri"/>
              </a:rPr>
              <a:t>D</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ouble</a:t>
            </a:r>
            <a:r>
              <a:rPr lang="en-US" sz="1200" b="0" i="0" u="none" strike="noStrike" cap="none" dirty="0">
                <a:solidFill>
                  <a:schemeClr val="dk1"/>
                </a:solidFill>
                <a:effectLst/>
                <a:latin typeface="Calibri"/>
                <a:ea typeface="Calibri"/>
                <a:cs typeface="Calibri"/>
                <a:sym typeface="Calibri"/>
              </a:rPr>
              <a:t> quotes are for [</a:t>
            </a:r>
            <a:r>
              <a:rPr lang="en-US" sz="1200" b="1" i="0" u="none" strike="noStrike" cap="none" dirty="0">
                <a:solidFill>
                  <a:schemeClr val="dk1"/>
                </a:solidFill>
                <a:effectLst/>
                <a:latin typeface="Calibri"/>
                <a:ea typeface="Calibri"/>
                <a:cs typeface="Calibri"/>
                <a:sym typeface="Calibri"/>
              </a:rPr>
              <a:t>D</a:t>
            </a:r>
            <a:r>
              <a:rPr lang="en-US" sz="1200" b="0" i="0" u="none" strike="noStrike" cap="none" dirty="0">
                <a:solidFill>
                  <a:schemeClr val="dk1"/>
                </a:solidFill>
                <a:effectLst/>
                <a:latin typeface="Calibri"/>
                <a:ea typeface="Calibri"/>
                <a:cs typeface="Calibri"/>
                <a:sym typeface="Calibri"/>
              </a:rPr>
              <a:t>]</a:t>
            </a:r>
            <a:r>
              <a:rPr lang="en-US" sz="1200" b="0" i="0" u="none" strike="noStrike" cap="none" dirty="0" err="1">
                <a:solidFill>
                  <a:schemeClr val="dk1"/>
                </a:solidFill>
                <a:effectLst/>
                <a:latin typeface="Calibri"/>
                <a:ea typeface="Calibri"/>
                <a:cs typeface="Calibri"/>
                <a:sym typeface="Calibri"/>
              </a:rPr>
              <a:t>atabase</a:t>
            </a:r>
            <a:r>
              <a:rPr lang="en-US" sz="1200" b="0" i="0" u="none" strike="noStrike" cap="none" dirty="0">
                <a:solidFill>
                  <a:schemeClr val="dk1"/>
                </a:solidFill>
                <a:effectLst/>
                <a:latin typeface="Calibri"/>
                <a:ea typeface="Calibri"/>
                <a:cs typeface="Calibri"/>
                <a:sym typeface="Calibri"/>
              </a:rPr>
              <a:t> identifiers;</a:t>
            </a:r>
            <a:endParaRPr dirty="0"/>
          </a:p>
        </p:txBody>
      </p:sp>
      <p:sp>
        <p:nvSpPr>
          <p:cNvPr id="258" name="Google Shape;258;g5027544abd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endParaRPr/>
          </a:p>
        </p:txBody>
      </p:sp>
    </p:spTree>
    <p:extLst>
      <p:ext uri="{BB962C8B-B14F-4D97-AF65-F5344CB8AC3E}">
        <p14:creationId xmlns:p14="http://schemas.microsoft.com/office/powerpoint/2010/main" val="2510161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509d03fa30_2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509d03fa30_2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1100"/>
              </a:spcBef>
              <a:spcAft>
                <a:spcPts val="0"/>
              </a:spcAft>
              <a:buNone/>
            </a:pPr>
            <a:endParaRPr dirty="0"/>
          </a:p>
        </p:txBody>
      </p:sp>
      <p:sp>
        <p:nvSpPr>
          <p:cNvPr id="280" name="Google Shape;280;g509d03fa30_2_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extLst>
      <p:ext uri="{BB962C8B-B14F-4D97-AF65-F5344CB8AC3E}">
        <p14:creationId xmlns:p14="http://schemas.microsoft.com/office/powerpoint/2010/main" val="32718990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027544abd_0_1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a:solidFill>
                  <a:srgbClr val="000000"/>
                </a:solidFill>
                <a:latin typeface="Lato"/>
                <a:ea typeface="Lato"/>
                <a:cs typeface="Lato"/>
                <a:sym typeface="Lato"/>
              </a:rPr>
              <a:t>Common ways to clean data with Python are available in the many libraries that you can import in your code. One of the most popular libraries is Pandas, which was designed for data manipulation and analysis, but is most commonly associated with data cleaning. Here is a common code snippet where Pandas is imported to clean a set of data:</a:t>
            </a:r>
            <a:endParaRPr/>
          </a:p>
        </p:txBody>
      </p:sp>
      <p:sp>
        <p:nvSpPr>
          <p:cNvPr id="315" name="Google Shape;315;g5027544abd_0_1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With</a:t>
            </a:r>
            <a:r>
              <a:rPr lang="en-US" baseline="0" dirty="0"/>
              <a:t> triggers we could:</a:t>
            </a:r>
          </a:p>
          <a:p>
            <a:pPr marL="166632" indent="-166632">
              <a:buFont typeface="Arial" panose="020B0604020202020204" pitchFamily="34" charset="0"/>
              <a:buChar char="•"/>
            </a:pPr>
            <a:r>
              <a:rPr lang="en-US" baseline="0" dirty="0"/>
              <a:t>Substitute based on a calculation of other values or a default value if not specified in table creation</a:t>
            </a:r>
          </a:p>
          <a:p>
            <a:pPr marL="166632" indent="-166632">
              <a:buFont typeface="Arial" panose="020B0604020202020204" pitchFamily="34" charset="0"/>
              <a:buChar char="•"/>
            </a:pPr>
            <a:r>
              <a:rPr lang="en-US" baseline="0" dirty="0"/>
              <a:t>Construct a report table that keeps track of missing values</a:t>
            </a:r>
          </a:p>
          <a:p>
            <a:pPr marL="166632" indent="-166632">
              <a:buFont typeface="Arial" panose="020B0604020202020204" pitchFamily="34" charset="0"/>
              <a:buChar char="•"/>
            </a:pPr>
            <a:r>
              <a:rPr lang="en-US" baseline="0" dirty="0"/>
              <a:t>Check for significant values before inserting/updating data in the database</a:t>
            </a:r>
            <a:endParaRPr lang="en-US" dirty="0"/>
          </a:p>
        </p:txBody>
      </p:sp>
      <p:sp>
        <p:nvSpPr>
          <p:cNvPr id="4" name="Slide Number Placeholder 3"/>
          <p:cNvSpPr>
            <a:spLocks noGrp="1"/>
          </p:cNvSpPr>
          <p:nvPr>
            <p:ph type="sldNum" sz="quarter" idx="10"/>
          </p:nvPr>
        </p:nvSpPr>
        <p:spPr/>
        <p:txBody>
          <a:bodyPr/>
          <a:lstStyle/>
          <a:p>
            <a:fld id="{B59E350C-A0F7-489E-BD1D-02CF901DD7D2}" type="slidenum">
              <a:rPr lang="en-US" smtClean="0"/>
              <a:pPr/>
              <a:t>35</a:t>
            </a:fld>
            <a:endParaRPr lang="en-US"/>
          </a:p>
        </p:txBody>
      </p:sp>
    </p:spTree>
    <p:extLst>
      <p:ext uri="{BB962C8B-B14F-4D97-AF65-F5344CB8AC3E}">
        <p14:creationId xmlns:p14="http://schemas.microsoft.com/office/powerpoint/2010/main" val="25407682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038ce4af1_0_36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82" name="Google Shape;282;g5038ce4af1_0_3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61435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noTextEdit="1"/>
          </p:cNvSpPr>
          <p:nvPr>
            <p:ph type="sldImg"/>
          </p:nvPr>
        </p:nvSpPr>
        <p:spPr>
          <a:xfrm>
            <a:off x="355600" y="674688"/>
            <a:ext cx="5922963" cy="3332162"/>
          </a:xfrm>
          <a:ln/>
        </p:spPr>
      </p:sp>
      <p:sp>
        <p:nvSpPr>
          <p:cNvPr id="79875"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fontScale="85000" lnSpcReduction="20000"/>
          </a:bodyPr>
          <a:lstStyle/>
          <a:p>
            <a:r>
              <a:rPr lang="en-US" dirty="0"/>
              <a:t>Benefits</a:t>
            </a:r>
          </a:p>
          <a:p>
            <a:pPr marL="166632" indent="-166632">
              <a:buFont typeface="Arial" panose="020B0604020202020204" pitchFamily="34" charset="0"/>
              <a:buChar char="•"/>
            </a:pPr>
            <a:r>
              <a:rPr lang="en-US" altLang="en-US" dirty="0"/>
              <a:t>Performance improves for compiled SQL statements</a:t>
            </a:r>
          </a:p>
          <a:p>
            <a:pPr marL="166632" indent="-166632">
              <a:buFont typeface="Arial" panose="020B0604020202020204" pitchFamily="34" charset="0"/>
              <a:buChar char="•"/>
            </a:pPr>
            <a:r>
              <a:rPr lang="en-US" altLang="en-US" dirty="0"/>
              <a:t>Reduced network traffic</a:t>
            </a:r>
          </a:p>
          <a:p>
            <a:pPr marL="166632" indent="-166632">
              <a:buFont typeface="Arial" panose="020B0604020202020204" pitchFamily="34" charset="0"/>
              <a:buChar char="•"/>
            </a:pPr>
            <a:r>
              <a:rPr lang="en-US" altLang="en-US" dirty="0"/>
              <a:t>Improved security</a:t>
            </a:r>
          </a:p>
          <a:p>
            <a:pPr marL="166632" indent="-166632">
              <a:buFont typeface="Arial" panose="020B0604020202020204" pitchFamily="34" charset="0"/>
              <a:buChar char="•"/>
            </a:pPr>
            <a:r>
              <a:rPr lang="en-US" altLang="en-US" dirty="0"/>
              <a:t>Improved data integrity</a:t>
            </a:r>
          </a:p>
          <a:p>
            <a:pPr marL="166632" indent="-166632">
              <a:buFont typeface="Arial" panose="020B0604020202020204" pitchFamily="34" charset="0"/>
              <a:buChar char="•"/>
            </a:pPr>
            <a:r>
              <a:rPr lang="en-US" altLang="en-US" dirty="0"/>
              <a:t>Thinner clients</a:t>
            </a:r>
          </a:p>
          <a:p>
            <a:pPr eaLnBrk="1" hangingPunct="1"/>
            <a:endParaRPr lang="en-US" altLang="en-US" baseline="0" dirty="0">
              <a:cs typeface="Arial" panose="020B0604020202020204" pitchFamily="34" charset="0"/>
            </a:endParaRPr>
          </a:p>
          <a:p>
            <a:r>
              <a:rPr lang="en-US" altLang="en-US" b="1" dirty="0"/>
              <a:t>Transaction:</a:t>
            </a:r>
            <a:r>
              <a:rPr lang="en-US" altLang="en-US" dirty="0"/>
              <a:t> one or more updates that must be completely processed or not processed at all</a:t>
            </a:r>
          </a:p>
          <a:p>
            <a:pPr marL="166632" indent="-166632">
              <a:buFont typeface="Arial" panose="020B0604020202020204" pitchFamily="34" charset="0"/>
              <a:buChar char="•"/>
            </a:pPr>
            <a:r>
              <a:rPr lang="en-US" altLang="en-US" dirty="0"/>
              <a:t>ROLLBACK if any update fails</a:t>
            </a:r>
          </a:p>
          <a:p>
            <a:pPr marL="166632" indent="-166632">
              <a:spcBef>
                <a:spcPts val="0"/>
              </a:spcBef>
              <a:buFont typeface="Arial" panose="020B0604020202020204" pitchFamily="34" charset="0"/>
              <a:buChar char="•"/>
            </a:pPr>
            <a:r>
              <a:rPr lang="en-US" altLang="en-US" dirty="0"/>
              <a:t>COMMIT at end if there are no issues</a:t>
            </a:r>
          </a:p>
          <a:p>
            <a:pPr eaLnBrk="1" hangingPunct="1"/>
            <a:endParaRPr lang="en-US" altLang="en-US" baseline="0" dirty="0">
              <a:cs typeface="Arial" panose="020B0604020202020204" pitchFamily="34" charset="0"/>
            </a:endParaRPr>
          </a:p>
          <a:p>
            <a:pPr eaLnBrk="1" hangingPunct="1"/>
            <a:r>
              <a:rPr lang="en-US" altLang="en-US" b="1" baseline="0" dirty="0">
                <a:cs typeface="Arial" panose="020B0604020202020204" pitchFamily="34" charset="0"/>
              </a:rPr>
              <a:t>Testing SAVEPOINT:</a:t>
            </a:r>
          </a:p>
          <a:p>
            <a:pPr marL="0" lvl="1" defTabSz="444353" eaLnBrk="1" hangingPunct="1">
              <a:defRPr/>
            </a:pPr>
            <a:r>
              <a:rPr lang="en-US" altLang="en-US" dirty="0">
                <a:latin typeface="Courier New" panose="02070309020205020404" pitchFamily="49" charset="0"/>
                <a:cs typeface="Courier New" panose="02070309020205020404" pitchFamily="49" charset="0"/>
              </a:rPr>
              <a:t>CREATE TABLE test (</a:t>
            </a:r>
            <a:r>
              <a:rPr lang="en-US" altLang="en-US" dirty="0" err="1">
                <a:latin typeface="Courier New" panose="02070309020205020404" pitchFamily="49" charset="0"/>
                <a:cs typeface="Courier New" panose="02070309020205020404" pitchFamily="49" charset="0"/>
              </a:rPr>
              <a:t>test_column</a:t>
            </a:r>
            <a:r>
              <a:rPr lang="en-US" altLang="en-US" dirty="0">
                <a:latin typeface="Courier New" panose="02070309020205020404" pitchFamily="49" charset="0"/>
                <a:cs typeface="Courier New" panose="02070309020205020404" pitchFamily="49" charset="0"/>
              </a:rPr>
              <a:t> integer);</a:t>
            </a:r>
          </a:p>
          <a:p>
            <a:pPr marL="0" lvl="1" defTabSz="444353" eaLnBrk="1" hangingPunct="1">
              <a:defRPr/>
            </a:pPr>
            <a:endParaRPr lang="en-US" dirty="0">
              <a:latin typeface="Courier New" panose="02070309020205020404" pitchFamily="49" charset="0"/>
              <a:cs typeface="Courier New" panose="02070309020205020404" pitchFamily="49" charset="0"/>
            </a:endParaRPr>
          </a:p>
          <a:p>
            <a:pPr marL="0" lvl="1" defTabSz="444353" eaLnBrk="1" hangingPunct="1">
              <a:defRPr/>
            </a:pPr>
            <a:r>
              <a:rPr lang="en-US" dirty="0">
                <a:latin typeface="Courier New" panose="02070309020205020404" pitchFamily="49" charset="0"/>
                <a:cs typeface="Courier New" panose="02070309020205020404" pitchFamily="49" charset="0"/>
              </a:rPr>
              <a:t>DELIMITER $$</a:t>
            </a:r>
          </a:p>
          <a:p>
            <a:r>
              <a:rPr lang="en-US" altLang="en-US" dirty="0">
                <a:latin typeface="Courier New" panose="02070309020205020404" pitchFamily="49" charset="0"/>
                <a:cs typeface="Courier New" panose="02070309020205020404" pitchFamily="49" charset="0"/>
              </a:rPr>
              <a:t>DECLARE </a:t>
            </a:r>
            <a:r>
              <a:rPr lang="en-US" altLang="en-US" dirty="0" err="1">
                <a:latin typeface="Courier New" panose="02070309020205020404" pitchFamily="49" charset="0"/>
                <a:cs typeface="Courier New" panose="02070309020205020404" pitchFamily="49" charset="0"/>
              </a:rPr>
              <a:t>i</a:t>
            </a:r>
            <a:r>
              <a:rPr lang="en-US" altLang="en-US" dirty="0">
                <a:latin typeface="Courier New" panose="02070309020205020404" pitchFamily="49" charset="0"/>
                <a:cs typeface="Courier New" panose="02070309020205020404" pitchFamily="49" charset="0"/>
              </a:rPr>
              <a:t> integer DEFAULT 0;</a:t>
            </a:r>
          </a:p>
          <a:p>
            <a:r>
              <a:rPr lang="en-US" altLang="en-US" dirty="0">
                <a:latin typeface="Courier New" panose="02070309020205020404" pitchFamily="49" charset="0"/>
                <a:cs typeface="Courier New" panose="02070309020205020404" pitchFamily="49" charset="0"/>
              </a:rPr>
              <a:t>SET </a:t>
            </a:r>
            <a:r>
              <a:rPr lang="en-US" altLang="en-US" dirty="0" err="1">
                <a:latin typeface="Courier New" panose="02070309020205020404" pitchFamily="49" charset="0"/>
                <a:cs typeface="Courier New" panose="02070309020205020404" pitchFamily="49" charset="0"/>
              </a:rPr>
              <a:t>i</a:t>
            </a:r>
            <a:r>
              <a:rPr lang="en-US" altLang="en-US" baseline="0" dirty="0">
                <a:latin typeface="Courier New" panose="02070309020205020404" pitchFamily="49" charset="0"/>
                <a:cs typeface="Courier New" panose="02070309020205020404" pitchFamily="49" charset="0"/>
              </a:rPr>
              <a:t> = 1;</a:t>
            </a:r>
            <a:endParaRPr lang="en-US" altLang="en-US" dirty="0">
              <a:latin typeface="Courier New" panose="02070309020205020404" pitchFamily="49" charset="0"/>
              <a:cs typeface="Courier New" panose="02070309020205020404" pitchFamily="49" charset="0"/>
            </a:endParaRPr>
          </a:p>
          <a:p>
            <a:pPr>
              <a:spcBef>
                <a:spcPts val="0"/>
              </a:spcBef>
            </a:pPr>
            <a:r>
              <a:rPr lang="en-US" altLang="en-US" dirty="0">
                <a:latin typeface="Courier New" panose="02070309020205020404" pitchFamily="49" charset="0"/>
                <a:cs typeface="Courier New" panose="02070309020205020404" pitchFamily="49" charset="0"/>
              </a:rPr>
              <a:t>BEGIN</a:t>
            </a:r>
          </a:p>
          <a:p>
            <a:pPr>
              <a:spcBef>
                <a:spcPts val="0"/>
              </a:spcBef>
            </a:pPr>
            <a:r>
              <a:rPr lang="en-US" altLang="en-US" dirty="0">
                <a:latin typeface="Courier New" panose="02070309020205020404" pitchFamily="49" charset="0"/>
                <a:cs typeface="Courier New" panose="02070309020205020404" pitchFamily="49" charset="0"/>
              </a:rPr>
              <a:t>  INSERT INTO test (</a:t>
            </a:r>
            <a:r>
              <a:rPr lang="en-US" altLang="en-US" dirty="0" err="1">
                <a:latin typeface="Courier New" panose="02070309020205020404" pitchFamily="49" charset="0"/>
                <a:cs typeface="Courier New" panose="02070309020205020404" pitchFamily="49" charset="0"/>
              </a:rPr>
              <a:t>test_column</a:t>
            </a:r>
            <a:r>
              <a:rPr lang="en-US" altLang="en-US" dirty="0">
                <a:latin typeface="Courier New" panose="02070309020205020404" pitchFamily="49" charset="0"/>
                <a:cs typeface="Courier New" panose="02070309020205020404" pitchFamily="49" charset="0"/>
              </a:rPr>
              <a:t>) VALUES (10/</a:t>
            </a:r>
            <a:r>
              <a:rPr lang="en-US" altLang="en-US" dirty="0" err="1">
                <a:latin typeface="Courier New" panose="02070309020205020404" pitchFamily="49" charset="0"/>
                <a:cs typeface="Courier New" panose="02070309020205020404" pitchFamily="49" charset="0"/>
              </a:rPr>
              <a:t>i</a:t>
            </a:r>
            <a:r>
              <a:rPr lang="en-US" altLang="en-US" dirty="0">
                <a:latin typeface="Courier New" panose="02070309020205020404" pitchFamily="49" charset="0"/>
                <a:cs typeface="Courier New" panose="02070309020205020404" pitchFamily="49" charset="0"/>
              </a:rPr>
              <a:t>);</a:t>
            </a:r>
          </a:p>
          <a:p>
            <a:pPr>
              <a:spcBef>
                <a:spcPts val="0"/>
              </a:spcBef>
            </a:pPr>
            <a:r>
              <a:rPr lang="en-US" altLang="en-US" dirty="0">
                <a:latin typeface="Courier New" panose="02070309020205020404" pitchFamily="49" charset="0"/>
                <a:cs typeface="Courier New" panose="02070309020205020404" pitchFamily="49" charset="0"/>
              </a:rPr>
              <a:t>  SET </a:t>
            </a:r>
            <a:r>
              <a:rPr lang="en-US" altLang="en-US" dirty="0" err="1">
                <a:latin typeface="Courier New" panose="02070309020205020404" pitchFamily="49" charset="0"/>
                <a:cs typeface="Courier New" panose="02070309020205020404" pitchFamily="49" charset="0"/>
              </a:rPr>
              <a:t>i</a:t>
            </a:r>
            <a:r>
              <a:rPr lang="en-US" altLang="en-US" dirty="0">
                <a:latin typeface="Courier New" panose="02070309020205020404" pitchFamily="49" charset="0"/>
                <a:cs typeface="Courier New" panose="02070309020205020404" pitchFamily="49" charset="0"/>
              </a:rPr>
              <a:t> = </a:t>
            </a:r>
            <a:r>
              <a:rPr lang="en-US" altLang="en-US" dirty="0" err="1">
                <a:latin typeface="Courier New" panose="02070309020205020404" pitchFamily="49" charset="0"/>
                <a:cs typeface="Courier New" panose="02070309020205020404" pitchFamily="49" charset="0"/>
              </a:rPr>
              <a:t>i</a:t>
            </a:r>
            <a:r>
              <a:rPr lang="en-US" altLang="en-US" dirty="0">
                <a:latin typeface="Courier New" panose="02070309020205020404" pitchFamily="49" charset="0"/>
                <a:cs typeface="Courier New" panose="02070309020205020404" pitchFamily="49" charset="0"/>
              </a:rPr>
              <a:t> - 1;</a:t>
            </a:r>
          </a:p>
          <a:p>
            <a:pPr defTabSz="444353">
              <a:spcBef>
                <a:spcPts val="0"/>
              </a:spcBef>
              <a:defRPr/>
            </a:pPr>
            <a:r>
              <a:rPr lang="en-US" altLang="en-US" dirty="0">
                <a:latin typeface="Courier New" panose="02070309020205020404" pitchFamily="49" charset="0"/>
                <a:cs typeface="Courier New" panose="02070309020205020404" pitchFamily="49" charset="0"/>
              </a:rPr>
              <a:t>  SAVEPOINT A;</a:t>
            </a:r>
          </a:p>
          <a:p>
            <a:pPr>
              <a:spcBef>
                <a:spcPts val="0"/>
              </a:spcBef>
            </a:pPr>
            <a:r>
              <a:rPr lang="en-US" altLang="en-US" dirty="0">
                <a:latin typeface="Courier New" panose="02070309020205020404" pitchFamily="49" charset="0"/>
                <a:cs typeface="Courier New" panose="02070309020205020404" pitchFamily="49" charset="0"/>
              </a:rPr>
              <a:t>  INSERT INTO test (</a:t>
            </a:r>
            <a:r>
              <a:rPr lang="en-US" altLang="en-US" dirty="0" err="1">
                <a:latin typeface="Courier New" panose="02070309020205020404" pitchFamily="49" charset="0"/>
                <a:cs typeface="Courier New" panose="02070309020205020404" pitchFamily="49" charset="0"/>
              </a:rPr>
              <a:t>test_column</a:t>
            </a:r>
            <a:r>
              <a:rPr lang="en-US" altLang="en-US" dirty="0">
                <a:latin typeface="Courier New" panose="02070309020205020404" pitchFamily="49" charset="0"/>
                <a:cs typeface="Courier New" panose="02070309020205020404" pitchFamily="49" charset="0"/>
              </a:rPr>
              <a:t>) VALUES (10/</a:t>
            </a:r>
            <a:r>
              <a:rPr lang="en-US" altLang="en-US" dirty="0" err="1">
                <a:latin typeface="Courier New" panose="02070309020205020404" pitchFamily="49" charset="0"/>
                <a:cs typeface="Courier New" panose="02070309020205020404" pitchFamily="49" charset="0"/>
              </a:rPr>
              <a:t>i</a:t>
            </a:r>
            <a:r>
              <a:rPr lang="en-US" altLang="en-US" dirty="0">
                <a:latin typeface="Courier New" panose="02070309020205020404" pitchFamily="49" charset="0"/>
                <a:cs typeface="Courier New" panose="02070309020205020404" pitchFamily="49" charset="0"/>
              </a:rPr>
              <a:t>);</a:t>
            </a:r>
          </a:p>
          <a:p>
            <a:pPr>
              <a:spcBef>
                <a:spcPts val="0"/>
              </a:spcBef>
            </a:pPr>
            <a:r>
              <a:rPr lang="en-US" altLang="en-US" dirty="0">
                <a:latin typeface="Courier New" panose="02070309020205020404" pitchFamily="49" charset="0"/>
                <a:cs typeface="Courier New" panose="02070309020205020404" pitchFamily="49" charset="0"/>
              </a:rPr>
              <a:t>  COMMIT;</a:t>
            </a:r>
          </a:p>
          <a:p>
            <a:pPr>
              <a:spcBef>
                <a:spcPts val="0"/>
              </a:spcBef>
            </a:pPr>
            <a:r>
              <a:rPr lang="en-US" altLang="en-US" dirty="0">
                <a:latin typeface="Courier New" panose="02070309020205020404" pitchFamily="49" charset="0"/>
                <a:cs typeface="Courier New" panose="02070309020205020404" pitchFamily="49" charset="0"/>
              </a:rPr>
              <a:t>EXCEPTION</a:t>
            </a:r>
          </a:p>
          <a:p>
            <a:pPr>
              <a:spcBef>
                <a:spcPts val="0"/>
              </a:spcBef>
            </a:pPr>
            <a:r>
              <a:rPr lang="en-US" altLang="en-US" dirty="0">
                <a:latin typeface="Courier New" panose="02070309020205020404" pitchFamily="49" charset="0"/>
                <a:cs typeface="Courier New" panose="02070309020205020404" pitchFamily="49" charset="0"/>
              </a:rPr>
              <a:t>  WHEN ZERO_DIVIDE THEN</a:t>
            </a:r>
            <a:r>
              <a:rPr lang="en-US" altLang="en-US" baseline="0" dirty="0">
                <a:latin typeface="Courier New" panose="02070309020205020404" pitchFamily="49" charset="0"/>
                <a:cs typeface="Courier New" panose="02070309020205020404" pitchFamily="49" charset="0"/>
              </a:rPr>
              <a:t> </a:t>
            </a:r>
            <a:r>
              <a:rPr lang="en-US" altLang="en-US" b="0" dirty="0">
                <a:latin typeface="Courier New" panose="02070309020205020404" pitchFamily="49" charset="0"/>
                <a:cs typeface="Courier New" panose="02070309020205020404" pitchFamily="49" charset="0"/>
              </a:rPr>
              <a:t>ROLLBACK TO SAVEPOINT A;</a:t>
            </a:r>
            <a:endParaRPr lang="en-US" altLang="en-US" b="0" dirty="0">
              <a:cs typeface="Arial" panose="020B0604020202020204" pitchFamily="34" charset="0"/>
            </a:endParaRPr>
          </a:p>
          <a:p>
            <a:pPr>
              <a:spcBef>
                <a:spcPts val="0"/>
              </a:spcBef>
            </a:pPr>
            <a:r>
              <a:rPr lang="en-US" altLang="en-US" dirty="0">
                <a:latin typeface="Courier New" panose="02070309020205020404" pitchFamily="49" charset="0"/>
                <a:cs typeface="Courier New" panose="02070309020205020404" pitchFamily="49" charset="0"/>
              </a:rPr>
              <a:t>END;</a:t>
            </a:r>
          </a:p>
        </p:txBody>
      </p:sp>
    </p:spTree>
    <p:extLst>
      <p:ext uri="{BB962C8B-B14F-4D97-AF65-F5344CB8AC3E}">
        <p14:creationId xmlns:p14="http://schemas.microsoft.com/office/powerpoint/2010/main" val="3576900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DELIMITER </a:t>
            </a:r>
            <a:r>
              <a:rPr lang="en-US" b="0" dirty="0"/>
              <a:t>changes</a:t>
            </a:r>
            <a:r>
              <a:rPr lang="en-US" b="0" baseline="0" dirty="0"/>
              <a:t> the delimiter to what is specified (e.g. $$). </a:t>
            </a:r>
            <a:r>
              <a:rPr lang="en-US" b="1" dirty="0"/>
              <a:t>Delimiters</a:t>
            </a:r>
            <a:r>
              <a:rPr lang="en-US" dirty="0"/>
              <a:t> are used to distinguish one line of code from another</a:t>
            </a:r>
          </a:p>
          <a:p>
            <a:r>
              <a:rPr lang="en-US" b="1" dirty="0"/>
              <a:t>CREATE </a:t>
            </a:r>
            <a:r>
              <a:rPr lang="en-US" b="1" dirty="0" err="1"/>
              <a:t>routine</a:t>
            </a:r>
            <a:r>
              <a:rPr lang="en-US" b="1" baseline="0" dirty="0" err="1"/>
              <a:t>_name</a:t>
            </a:r>
            <a:r>
              <a:rPr lang="en-US" baseline="0" dirty="0"/>
              <a:t> will create the procedure, function, or trigger</a:t>
            </a:r>
            <a:endParaRPr lang="en-US" dirty="0"/>
          </a:p>
          <a:p>
            <a:r>
              <a:rPr lang="en-US" b="1" dirty="0"/>
              <a:t>DECLARE</a:t>
            </a:r>
            <a:r>
              <a:rPr lang="en-US" dirty="0"/>
              <a:t> provides the ability</a:t>
            </a:r>
            <a:r>
              <a:rPr lang="en-US" baseline="0" dirty="0"/>
              <a:t> to specify variables, constants, and cursors</a:t>
            </a:r>
          </a:p>
          <a:p>
            <a:r>
              <a:rPr lang="en-US" b="1" baseline="0" dirty="0"/>
              <a:t>BEGIN</a:t>
            </a:r>
            <a:r>
              <a:rPr lang="en-US" baseline="0" dirty="0"/>
              <a:t> </a:t>
            </a:r>
            <a:r>
              <a:rPr lang="en-US" dirty="0">
                <a:latin typeface="Courier New" panose="02070309020205020404" pitchFamily="49" charset="0"/>
                <a:cs typeface="Courier New" panose="02070309020205020404" pitchFamily="49" charset="0"/>
              </a:rPr>
              <a:t>executes program logic (mandatory) such as IF and LOOP</a:t>
            </a:r>
          </a:p>
          <a:p>
            <a:r>
              <a:rPr lang="en-US" b="1" dirty="0">
                <a:latin typeface="Courier New" panose="02070309020205020404" pitchFamily="49" charset="0"/>
                <a:cs typeface="Courier New" panose="02070309020205020404" pitchFamily="49" charset="0"/>
              </a:rPr>
              <a:t>END</a:t>
            </a:r>
            <a:r>
              <a:rPr lang="en-US" baseline="0" dirty="0">
                <a:latin typeface="Courier New" panose="02070309020205020404" pitchFamily="49" charset="0"/>
                <a:cs typeface="Courier New" panose="02070309020205020404" pitchFamily="49" charset="0"/>
              </a:rPr>
              <a:t> finishes the routine</a:t>
            </a:r>
          </a:p>
          <a:p>
            <a:r>
              <a:rPr lang="en-US" b="1" dirty="0">
                <a:latin typeface="Courier New" panose="02070309020205020404" pitchFamily="49" charset="0"/>
                <a:cs typeface="Courier New" panose="02070309020205020404" pitchFamily="49" charset="0"/>
              </a:rPr>
              <a:t>DELIMITER</a:t>
            </a:r>
            <a:r>
              <a:rPr lang="en-US" baseline="0" dirty="0">
                <a:latin typeface="Courier New" panose="02070309020205020404" pitchFamily="49" charset="0"/>
                <a:cs typeface="Courier New" panose="02070309020205020404" pitchFamily="49" charset="0"/>
              </a:rPr>
              <a:t> again </a:t>
            </a:r>
            <a:r>
              <a:rPr lang="en-US" dirty="0">
                <a:latin typeface="Courier New" panose="02070309020205020404" pitchFamily="49" charset="0"/>
                <a:cs typeface="Courier New" panose="02070309020205020404" pitchFamily="49" charset="0"/>
              </a:rPr>
              <a:t>resets the delimiter back to normal (</a:t>
            </a:r>
            <a:r>
              <a:rPr lang="en-US" dirty="0" err="1">
                <a:latin typeface="Courier New" panose="02070309020205020404" pitchFamily="49" charset="0"/>
                <a:cs typeface="Courier New" panose="02070309020205020404" pitchFamily="49" charset="0"/>
              </a:rPr>
              <a:t>e.g</a:t>
            </a:r>
            <a:r>
              <a:rPr lang="en-US" dirty="0">
                <a:latin typeface="Courier New" panose="02070309020205020404" pitchFamily="49" charset="0"/>
                <a:cs typeface="Courier New" panose="02070309020205020404" pitchFamily="49" charset="0"/>
              </a:rPr>
              <a:t> ;)</a:t>
            </a:r>
            <a:endParaRPr lang="en-US" dirty="0"/>
          </a:p>
        </p:txBody>
      </p:sp>
      <p:sp>
        <p:nvSpPr>
          <p:cNvPr id="4" name="Slide Number Placeholder 3"/>
          <p:cNvSpPr>
            <a:spLocks noGrp="1"/>
          </p:cNvSpPr>
          <p:nvPr>
            <p:ph type="sldNum" sz="quarter" idx="10"/>
          </p:nvPr>
        </p:nvSpPr>
        <p:spPr/>
        <p:txBody>
          <a:bodyPr/>
          <a:lstStyle/>
          <a:p>
            <a:fld id="{B59E350C-A0F7-489E-BD1D-02CF901DD7D2}" type="slidenum">
              <a:rPr lang="en-US" smtClean="0"/>
              <a:pPr/>
              <a:t>5</a:t>
            </a:fld>
            <a:endParaRPr lang="en-US"/>
          </a:p>
        </p:txBody>
      </p:sp>
    </p:spTree>
    <p:extLst>
      <p:ext uri="{BB962C8B-B14F-4D97-AF65-F5344CB8AC3E}">
        <p14:creationId xmlns:p14="http://schemas.microsoft.com/office/powerpoint/2010/main" val="186919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xfrm>
            <a:off x="355600" y="674688"/>
            <a:ext cx="5922963" cy="3332162"/>
          </a:xfrm>
          <a:ln/>
        </p:spPr>
      </p:sp>
      <p:sp>
        <p:nvSpPr>
          <p:cNvPr id="74755"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a:bodyPr>
          <a:lstStyle/>
          <a:p>
            <a:pPr defTabSz="444353" eaLnBrk="1" hangingPunct="1">
              <a:defRPr/>
            </a:pPr>
            <a:r>
              <a:rPr lang="en-US" altLang="en-US" b="1" dirty="0">
                <a:latin typeface="Courier New" panose="02070309020205020404" pitchFamily="49" charset="0"/>
                <a:cs typeface="Courier New" panose="02070309020205020404" pitchFamily="49" charset="0"/>
              </a:rPr>
              <a:t>IN </a:t>
            </a:r>
            <a:r>
              <a:rPr lang="en-US" altLang="en-US" baseline="0" dirty="0">
                <a:latin typeface="Courier New" panose="02070309020205020404" pitchFamily="49" charset="0"/>
                <a:cs typeface="Courier New" panose="02070309020205020404" pitchFamily="49" charset="0"/>
              </a:rPr>
              <a:t>passes an argument to the stored procedure which will not change even if it is changed in the procedure</a:t>
            </a:r>
            <a:endParaRPr lang="en-US" altLang="en-US" dirty="0">
              <a:latin typeface="Courier New" panose="02070309020205020404" pitchFamily="49" charset="0"/>
              <a:cs typeface="Courier New" panose="02070309020205020404" pitchFamily="49" charset="0"/>
            </a:endParaRPr>
          </a:p>
          <a:p>
            <a:pPr defTabSz="444353" eaLnBrk="1" hangingPunct="1">
              <a:defRPr/>
            </a:pPr>
            <a:r>
              <a:rPr lang="en-US" altLang="en-US" b="1" dirty="0">
                <a:latin typeface="Courier New" panose="02070309020205020404" pitchFamily="49" charset="0"/>
                <a:cs typeface="Courier New" panose="02070309020205020404" pitchFamily="49" charset="0"/>
              </a:rPr>
              <a:t>OUT</a:t>
            </a:r>
            <a:r>
              <a:rPr lang="en-US" altLang="en-US" b="0" baseline="0" dirty="0">
                <a:latin typeface="Courier New" panose="02070309020205020404" pitchFamily="49" charset="0"/>
                <a:cs typeface="Courier New" panose="02070309020205020404" pitchFamily="49" charset="0"/>
              </a:rPr>
              <a:t> the variable can change and be used outside the procedure but the initial value cannot be used</a:t>
            </a:r>
            <a:endParaRPr lang="en-US" altLang="en-US" dirty="0">
              <a:latin typeface="Courier New" panose="02070309020205020404" pitchFamily="49" charset="0"/>
              <a:cs typeface="Courier New" panose="02070309020205020404" pitchFamily="49" charset="0"/>
            </a:endParaRPr>
          </a:p>
          <a:p>
            <a:pPr defTabSz="444353" eaLnBrk="1" hangingPunct="1">
              <a:defRPr/>
            </a:pPr>
            <a:r>
              <a:rPr lang="en-US" altLang="en-US" b="1" dirty="0">
                <a:latin typeface="Courier New" panose="02070309020205020404" pitchFamily="49" charset="0"/>
                <a:cs typeface="Courier New" panose="02070309020205020404" pitchFamily="49" charset="0"/>
              </a:rPr>
              <a:t>INOUT</a:t>
            </a:r>
            <a:r>
              <a:rPr lang="en-US" altLang="en-US" dirty="0">
                <a:latin typeface="Courier New" panose="02070309020205020404" pitchFamily="49" charset="0"/>
                <a:cs typeface="Courier New" panose="02070309020205020404" pitchFamily="49" charset="0"/>
              </a:rPr>
              <a:t> passes</a:t>
            </a:r>
            <a:r>
              <a:rPr lang="en-US" altLang="en-US" baseline="0" dirty="0">
                <a:latin typeface="Courier New" panose="02070309020205020404" pitchFamily="49" charset="0"/>
                <a:cs typeface="Courier New" panose="02070309020205020404" pitchFamily="49" charset="0"/>
              </a:rPr>
              <a:t> an argument to the stored procedure which can change and be used outside the procedure</a:t>
            </a:r>
            <a:endParaRPr lang="en-US" alt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981531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xfrm>
            <a:off x="355600" y="674688"/>
            <a:ext cx="5922963" cy="3332162"/>
          </a:xfrm>
          <a:ln/>
        </p:spPr>
      </p:sp>
      <p:sp>
        <p:nvSpPr>
          <p:cNvPr id="74755"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a:bodyPr>
          <a:lstStyle/>
          <a:p>
            <a:pPr>
              <a:lnSpc>
                <a:spcPct val="120000"/>
              </a:lnSpc>
              <a:spcBef>
                <a:spcPts val="0"/>
              </a:spcBef>
            </a:pPr>
            <a:endParaRPr lang="en-US" alt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053986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xfrm>
            <a:off x="355600" y="674688"/>
            <a:ext cx="5922963" cy="3332162"/>
          </a:xfrm>
          <a:ln/>
        </p:spPr>
      </p:sp>
      <p:sp>
        <p:nvSpPr>
          <p:cNvPr id="74755"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a:bodyPr>
          <a:lstStyle/>
          <a:p>
            <a:pPr>
              <a:lnSpc>
                <a:spcPct val="120000"/>
              </a:lnSpc>
              <a:spcBef>
                <a:spcPts val="0"/>
              </a:spcBef>
            </a:pPr>
            <a:endParaRPr lang="en-US" alt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579633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latin typeface="Courier New" panose="02070309020205020404" pitchFamily="49" charset="0"/>
                <a:cs typeface="Courier New" panose="02070309020205020404" pitchFamily="49" charset="0"/>
              </a:rPr>
              <a:t>BEFORE|AFTER INSERT|UPDATE|DELETE</a:t>
            </a:r>
            <a:r>
              <a:rPr lang="en-US" b="0" dirty="0">
                <a:latin typeface="Courier New" panose="02070309020205020404" pitchFamily="49" charset="0"/>
                <a:cs typeface="Courier New" panose="02070309020205020404" pitchFamily="49" charset="0"/>
              </a:rPr>
              <a:t> will determine when this trigger will</a:t>
            </a:r>
            <a:r>
              <a:rPr lang="en-US" b="0" baseline="0" dirty="0">
                <a:latin typeface="Courier New" panose="02070309020205020404" pitchFamily="49" charset="0"/>
                <a:cs typeface="Courier New" panose="02070309020205020404" pitchFamily="49" charset="0"/>
              </a:rPr>
              <a:t> execute (see next slide)</a:t>
            </a:r>
          </a:p>
          <a:p>
            <a:pPr marL="166632" indent="-166632">
              <a:spcBef>
                <a:spcPts val="0"/>
              </a:spcBef>
              <a:buFont typeface="Arial" panose="020B0604020202020204" pitchFamily="34" charset="0"/>
              <a:buChar char="•"/>
            </a:pPr>
            <a:r>
              <a:rPr lang="en-US" dirty="0">
                <a:latin typeface="Courier New" panose="02070309020205020404" pitchFamily="49" charset="0"/>
                <a:cs typeface="Courier New" panose="02070309020205020404" pitchFamily="49" charset="0"/>
              </a:rPr>
              <a:t>BEFORE INSERT	</a:t>
            </a:r>
            <a:r>
              <a:rPr lang="en-US" dirty="0"/>
              <a:t>activated before data is inserted into the table</a:t>
            </a:r>
          </a:p>
          <a:p>
            <a:pPr marL="166632" indent="-166632">
              <a:spcBef>
                <a:spcPts val="0"/>
              </a:spcBef>
              <a:buFont typeface="Arial" panose="020B0604020202020204" pitchFamily="34" charset="0"/>
              <a:buChar char="•"/>
            </a:pPr>
            <a:r>
              <a:rPr lang="en-US" dirty="0">
                <a:latin typeface="Courier New" panose="02070309020205020404" pitchFamily="49" charset="0"/>
                <a:cs typeface="Courier New" panose="02070309020205020404" pitchFamily="49" charset="0"/>
              </a:rPr>
              <a:t>AFTER</a:t>
            </a:r>
            <a:r>
              <a:rPr lang="en-US" dirty="0"/>
              <a:t> </a:t>
            </a:r>
            <a:r>
              <a:rPr lang="en-US" dirty="0">
                <a:latin typeface="Courier New" panose="02070309020205020404" pitchFamily="49" charset="0"/>
                <a:cs typeface="Courier New" panose="02070309020205020404" pitchFamily="49" charset="0"/>
              </a:rPr>
              <a:t>INSERT</a:t>
            </a:r>
            <a:r>
              <a:rPr lang="en-US" dirty="0"/>
              <a:t>	activated after data is inserted into the table</a:t>
            </a:r>
          </a:p>
          <a:p>
            <a:pPr marL="166632" indent="-166632">
              <a:spcBef>
                <a:spcPts val="0"/>
              </a:spcBef>
              <a:buFont typeface="Arial" panose="020B0604020202020204" pitchFamily="34" charset="0"/>
              <a:buChar char="•"/>
            </a:pPr>
            <a:r>
              <a:rPr lang="en-US" dirty="0">
                <a:latin typeface="Courier New" panose="02070309020205020404" pitchFamily="49" charset="0"/>
                <a:cs typeface="Courier New" panose="02070309020205020404" pitchFamily="49" charset="0"/>
              </a:rPr>
              <a:t>BEFORE</a:t>
            </a:r>
            <a:r>
              <a:rPr lang="en-US" dirty="0"/>
              <a:t> </a:t>
            </a:r>
            <a:r>
              <a:rPr lang="en-US" dirty="0">
                <a:latin typeface="Courier New" panose="02070309020205020404" pitchFamily="49" charset="0"/>
                <a:cs typeface="Courier New" panose="02070309020205020404" pitchFamily="49" charset="0"/>
              </a:rPr>
              <a:t>UPDATE</a:t>
            </a:r>
            <a:r>
              <a:rPr lang="en-US" dirty="0"/>
              <a:t>	activated before data in the table is updated</a:t>
            </a:r>
          </a:p>
          <a:p>
            <a:pPr marL="166632" indent="-166632">
              <a:spcBef>
                <a:spcPts val="0"/>
              </a:spcBef>
              <a:buFont typeface="Arial" panose="020B0604020202020204" pitchFamily="34" charset="0"/>
              <a:buChar char="•"/>
            </a:pPr>
            <a:r>
              <a:rPr lang="en-US" dirty="0">
                <a:latin typeface="Courier New" panose="02070309020205020404" pitchFamily="49" charset="0"/>
                <a:cs typeface="Courier New" panose="02070309020205020404" pitchFamily="49" charset="0"/>
              </a:rPr>
              <a:t>AFTER</a:t>
            </a:r>
            <a:r>
              <a:rPr lang="en-US" dirty="0"/>
              <a:t> </a:t>
            </a:r>
            <a:r>
              <a:rPr lang="en-US" dirty="0">
                <a:latin typeface="Courier New" panose="02070309020205020404" pitchFamily="49" charset="0"/>
                <a:cs typeface="Courier New" panose="02070309020205020404" pitchFamily="49" charset="0"/>
              </a:rPr>
              <a:t>UPDATE</a:t>
            </a:r>
            <a:r>
              <a:rPr lang="en-US" dirty="0"/>
              <a:t>	activated after data in the table is updated</a:t>
            </a:r>
          </a:p>
          <a:p>
            <a:pPr marL="166632" indent="-166632">
              <a:spcBef>
                <a:spcPts val="0"/>
              </a:spcBef>
              <a:buFont typeface="Arial" panose="020B0604020202020204" pitchFamily="34" charset="0"/>
              <a:buChar char="•"/>
            </a:pPr>
            <a:r>
              <a:rPr lang="en-US" dirty="0">
                <a:latin typeface="Courier New" panose="02070309020205020404" pitchFamily="49" charset="0"/>
                <a:cs typeface="Courier New" panose="02070309020205020404" pitchFamily="49" charset="0"/>
              </a:rPr>
              <a:t>BEFORE</a:t>
            </a:r>
            <a:r>
              <a:rPr lang="en-US" dirty="0"/>
              <a:t> </a:t>
            </a:r>
            <a:r>
              <a:rPr lang="en-US" dirty="0">
                <a:latin typeface="Courier New" panose="02070309020205020404" pitchFamily="49" charset="0"/>
                <a:cs typeface="Courier New" panose="02070309020205020404" pitchFamily="49" charset="0"/>
              </a:rPr>
              <a:t>DELETE</a:t>
            </a:r>
            <a:r>
              <a:rPr lang="en-US" dirty="0"/>
              <a:t>	activated before data is removed from the table</a:t>
            </a:r>
          </a:p>
          <a:p>
            <a:pPr marL="166632" indent="-166632">
              <a:spcBef>
                <a:spcPts val="0"/>
              </a:spcBef>
              <a:buFont typeface="Arial" panose="020B0604020202020204" pitchFamily="34" charset="0"/>
              <a:buChar char="•"/>
            </a:pPr>
            <a:r>
              <a:rPr lang="en-US" dirty="0">
                <a:latin typeface="Courier New" panose="02070309020205020404" pitchFamily="49" charset="0"/>
                <a:cs typeface="Courier New" panose="02070309020205020404" pitchFamily="49" charset="0"/>
              </a:rPr>
              <a:t>AFTER</a:t>
            </a:r>
            <a:r>
              <a:rPr lang="en-US" dirty="0"/>
              <a:t> </a:t>
            </a:r>
            <a:r>
              <a:rPr lang="en-US" dirty="0">
                <a:latin typeface="Courier New" panose="02070309020205020404" pitchFamily="49" charset="0"/>
                <a:cs typeface="Courier New" panose="02070309020205020404" pitchFamily="49" charset="0"/>
              </a:rPr>
              <a:t>DELETE</a:t>
            </a:r>
            <a:r>
              <a:rPr lang="en-US" dirty="0"/>
              <a:t>	activated after data is removed from the table</a:t>
            </a:r>
            <a:endParaRPr lang="en-US" b="1" dirty="0"/>
          </a:p>
          <a:p>
            <a:r>
              <a:rPr lang="en-US" b="1" dirty="0"/>
              <a:t>FOR EACH ROW</a:t>
            </a:r>
            <a:r>
              <a:rPr lang="en-US" b="0" dirty="0"/>
              <a:t> will</a:t>
            </a:r>
            <a:r>
              <a:rPr lang="en-US" b="0" baseline="0" dirty="0"/>
              <a:t> execute this trigger for each row</a:t>
            </a:r>
          </a:p>
          <a:p>
            <a:pPr defTabSz="444353">
              <a:defRPr/>
            </a:pPr>
            <a:r>
              <a:rPr lang="en-US" b="1" dirty="0">
                <a:latin typeface="Courier New" panose="02070309020205020404" pitchFamily="49" charset="0"/>
                <a:cs typeface="Courier New" panose="02070309020205020404" pitchFamily="49" charset="0"/>
              </a:rPr>
              <a:t>FOLLOWS</a:t>
            </a:r>
            <a:r>
              <a:rPr lang="en-US" b="0" baseline="0" dirty="0">
                <a:latin typeface="Courier New" panose="02070309020205020404" pitchFamily="49" charset="0"/>
                <a:cs typeface="Courier New" panose="02070309020205020404" pitchFamily="49" charset="0"/>
              </a:rPr>
              <a:t> means that the trigger will execute </a:t>
            </a:r>
            <a:r>
              <a:rPr lang="en-US" b="0" i="1" baseline="0" dirty="0">
                <a:latin typeface="Courier New" panose="02070309020205020404" pitchFamily="49" charset="0"/>
                <a:cs typeface="Courier New" panose="02070309020205020404" pitchFamily="49" charset="0"/>
              </a:rPr>
              <a:t>after</a:t>
            </a:r>
            <a:r>
              <a:rPr lang="en-US" b="0" baseline="0" dirty="0">
                <a:latin typeface="Courier New" panose="02070309020205020404" pitchFamily="49" charset="0"/>
                <a:cs typeface="Courier New" panose="02070309020205020404" pitchFamily="49" charset="0"/>
              </a:rPr>
              <a:t> other existing triggers; </a:t>
            </a:r>
            <a:r>
              <a:rPr lang="en-US" b="1" dirty="0">
                <a:latin typeface="Courier New" panose="02070309020205020404" pitchFamily="49" charset="0"/>
                <a:cs typeface="Courier New" panose="02070309020205020404" pitchFamily="49" charset="0"/>
              </a:rPr>
              <a:t>PRECEDES</a:t>
            </a:r>
            <a:r>
              <a:rPr lang="en-US" b="0" dirty="0">
                <a:latin typeface="Courier New" panose="02070309020205020404" pitchFamily="49" charset="0"/>
                <a:cs typeface="Courier New" panose="02070309020205020404" pitchFamily="49" charset="0"/>
              </a:rPr>
              <a:t> </a:t>
            </a:r>
            <a:r>
              <a:rPr lang="en-US" b="0" baseline="0" dirty="0">
                <a:latin typeface="Courier New" panose="02070309020205020404" pitchFamily="49" charset="0"/>
                <a:cs typeface="Courier New" panose="02070309020205020404" pitchFamily="49" charset="0"/>
              </a:rPr>
              <a:t>means that the trigger will execute </a:t>
            </a:r>
            <a:r>
              <a:rPr lang="en-US" b="0" i="1" baseline="0" dirty="0">
                <a:latin typeface="Courier New" panose="02070309020205020404" pitchFamily="49" charset="0"/>
                <a:cs typeface="Courier New" panose="02070309020205020404" pitchFamily="49" charset="0"/>
              </a:rPr>
              <a:t>before</a:t>
            </a:r>
            <a:r>
              <a:rPr lang="en-US" b="0" baseline="0" dirty="0">
                <a:latin typeface="Courier New" panose="02070309020205020404" pitchFamily="49" charset="0"/>
                <a:cs typeface="Courier New" panose="02070309020205020404" pitchFamily="49" charset="0"/>
              </a:rPr>
              <a:t> other existing triggers; </a:t>
            </a:r>
          </a:p>
          <a:p>
            <a:pPr defTabSz="444353">
              <a:defRPr/>
            </a:pPr>
            <a:endParaRPr lang="en-US" b="0" baseline="0" dirty="0">
              <a:latin typeface="Courier New" panose="02070309020205020404" pitchFamily="49" charset="0"/>
              <a:cs typeface="Courier New" panose="02070309020205020404" pitchFamily="49" charset="0"/>
            </a:endParaRPr>
          </a:p>
          <a:p>
            <a:pPr defTabSz="444353">
              <a:defRPr/>
            </a:pPr>
            <a:endParaRPr lang="en-US" b="0" dirty="0"/>
          </a:p>
        </p:txBody>
      </p:sp>
      <p:sp>
        <p:nvSpPr>
          <p:cNvPr id="4" name="Slide Number Placeholder 3"/>
          <p:cNvSpPr>
            <a:spLocks noGrp="1"/>
          </p:cNvSpPr>
          <p:nvPr>
            <p:ph type="sldNum" sz="quarter" idx="10"/>
          </p:nvPr>
        </p:nvSpPr>
        <p:spPr/>
        <p:txBody>
          <a:bodyPr/>
          <a:lstStyle/>
          <a:p>
            <a:fld id="{B59E350C-A0F7-489E-BD1D-02CF901DD7D2}" type="slidenum">
              <a:rPr lang="en-US" smtClean="0"/>
              <a:pPr/>
              <a:t>12</a:t>
            </a:fld>
            <a:endParaRPr lang="en-US"/>
          </a:p>
        </p:txBody>
      </p:sp>
    </p:spTree>
    <p:extLst>
      <p:ext uri="{BB962C8B-B14F-4D97-AF65-F5344CB8AC3E}">
        <p14:creationId xmlns:p14="http://schemas.microsoft.com/office/powerpoint/2010/main" val="1118150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13"/>
        <p:cNvGrpSpPr/>
        <p:nvPr/>
      </p:nvGrpSpPr>
      <p:grpSpPr>
        <a:xfrm>
          <a:off x="0" y="0"/>
          <a:ext cx="0" cy="0"/>
          <a:chOff x="0" y="0"/>
          <a:chExt cx="0" cy="0"/>
        </a:xfrm>
      </p:grpSpPr>
      <p:sp>
        <p:nvSpPr>
          <p:cNvPr id="14" name="Google Shape;14;p2"/>
          <p:cNvSpPr/>
          <p:nvPr/>
        </p:nvSpPr>
        <p:spPr>
          <a:xfrm>
            <a:off x="0" y="0"/>
            <a:ext cx="12192000" cy="6504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1107036" y="1588427"/>
            <a:ext cx="994316" cy="61102"/>
            <a:chOff x="4580561" y="2589004"/>
            <a:chExt cx="1064464" cy="25200"/>
          </a:xfrm>
        </p:grpSpPr>
        <p:sp>
          <p:nvSpPr>
            <p:cNvPr id="16" name="Google Shape;16;p2"/>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8" name="Google Shape;18;p2"/>
          <p:cNvSpPr txBox="1">
            <a:spLocks noGrp="1"/>
          </p:cNvSpPr>
          <p:nvPr>
            <p:ph type="ctrTitle"/>
          </p:nvPr>
        </p:nvSpPr>
        <p:spPr>
          <a:xfrm>
            <a:off x="972600" y="1763267"/>
            <a:ext cx="10250700" cy="2219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5600"/>
              <a:buNone/>
              <a:defRPr sz="5600">
                <a:solidFill>
                  <a:schemeClr val="dk2"/>
                </a:solidFill>
              </a:defRPr>
            </a:lvl1pPr>
            <a:lvl2pPr lvl="1">
              <a:spcBef>
                <a:spcPts val="0"/>
              </a:spcBef>
              <a:spcAft>
                <a:spcPts val="0"/>
              </a:spcAft>
              <a:buClr>
                <a:schemeClr val="dk2"/>
              </a:buClr>
              <a:buSzPts val="5600"/>
              <a:buNone/>
              <a:defRPr sz="5600">
                <a:solidFill>
                  <a:schemeClr val="dk2"/>
                </a:solidFill>
              </a:defRPr>
            </a:lvl2pPr>
            <a:lvl3pPr lvl="2">
              <a:spcBef>
                <a:spcPts val="0"/>
              </a:spcBef>
              <a:spcAft>
                <a:spcPts val="0"/>
              </a:spcAft>
              <a:buClr>
                <a:schemeClr val="dk2"/>
              </a:buClr>
              <a:buSzPts val="5600"/>
              <a:buNone/>
              <a:defRPr sz="5600">
                <a:solidFill>
                  <a:schemeClr val="dk2"/>
                </a:solidFill>
              </a:defRPr>
            </a:lvl3pPr>
            <a:lvl4pPr lvl="3">
              <a:spcBef>
                <a:spcPts val="0"/>
              </a:spcBef>
              <a:spcAft>
                <a:spcPts val="0"/>
              </a:spcAft>
              <a:buClr>
                <a:schemeClr val="dk2"/>
              </a:buClr>
              <a:buSzPts val="5600"/>
              <a:buNone/>
              <a:defRPr sz="5600">
                <a:solidFill>
                  <a:schemeClr val="dk2"/>
                </a:solidFill>
              </a:defRPr>
            </a:lvl4pPr>
            <a:lvl5pPr lvl="4">
              <a:spcBef>
                <a:spcPts val="0"/>
              </a:spcBef>
              <a:spcAft>
                <a:spcPts val="0"/>
              </a:spcAft>
              <a:buClr>
                <a:schemeClr val="dk2"/>
              </a:buClr>
              <a:buSzPts val="5600"/>
              <a:buNone/>
              <a:defRPr sz="5600">
                <a:solidFill>
                  <a:schemeClr val="dk2"/>
                </a:solidFill>
              </a:defRPr>
            </a:lvl5pPr>
            <a:lvl6pPr lvl="5">
              <a:spcBef>
                <a:spcPts val="0"/>
              </a:spcBef>
              <a:spcAft>
                <a:spcPts val="0"/>
              </a:spcAft>
              <a:buClr>
                <a:schemeClr val="dk2"/>
              </a:buClr>
              <a:buSzPts val="5600"/>
              <a:buNone/>
              <a:defRPr sz="5600">
                <a:solidFill>
                  <a:schemeClr val="dk2"/>
                </a:solidFill>
              </a:defRPr>
            </a:lvl6pPr>
            <a:lvl7pPr lvl="6">
              <a:spcBef>
                <a:spcPts val="0"/>
              </a:spcBef>
              <a:spcAft>
                <a:spcPts val="0"/>
              </a:spcAft>
              <a:buClr>
                <a:schemeClr val="dk2"/>
              </a:buClr>
              <a:buSzPts val="5600"/>
              <a:buNone/>
              <a:defRPr sz="5600">
                <a:solidFill>
                  <a:schemeClr val="dk2"/>
                </a:solidFill>
              </a:defRPr>
            </a:lvl7pPr>
            <a:lvl8pPr lvl="7">
              <a:spcBef>
                <a:spcPts val="0"/>
              </a:spcBef>
              <a:spcAft>
                <a:spcPts val="0"/>
              </a:spcAft>
              <a:buClr>
                <a:schemeClr val="dk2"/>
              </a:buClr>
              <a:buSzPts val="5600"/>
              <a:buNone/>
              <a:defRPr sz="5600">
                <a:solidFill>
                  <a:schemeClr val="dk2"/>
                </a:solidFill>
              </a:defRPr>
            </a:lvl8pPr>
            <a:lvl9pPr lvl="8">
              <a:spcBef>
                <a:spcPts val="0"/>
              </a:spcBef>
              <a:spcAft>
                <a:spcPts val="0"/>
              </a:spcAft>
              <a:buClr>
                <a:schemeClr val="dk2"/>
              </a:buClr>
              <a:buSzPts val="5600"/>
              <a:buNone/>
              <a:defRPr sz="5600">
                <a:solidFill>
                  <a:schemeClr val="dk2"/>
                </a:solidFill>
              </a:defRPr>
            </a:lvl9pPr>
          </a:lstStyle>
          <a:p>
            <a:endParaRPr/>
          </a:p>
        </p:txBody>
      </p:sp>
      <p:sp>
        <p:nvSpPr>
          <p:cNvPr id="19" name="Google Shape;19;p2"/>
          <p:cNvSpPr txBox="1">
            <a:spLocks noGrp="1"/>
          </p:cNvSpPr>
          <p:nvPr>
            <p:ph type="subTitle" idx="1"/>
          </p:nvPr>
        </p:nvSpPr>
        <p:spPr>
          <a:xfrm>
            <a:off x="972837" y="4230533"/>
            <a:ext cx="10250700" cy="7215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20" name="Google Shape;20;p2"/>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7"/>
        <p:cNvGrpSpPr/>
        <p:nvPr/>
      </p:nvGrpSpPr>
      <p:grpSpPr>
        <a:xfrm>
          <a:off x="0" y="0"/>
          <a:ext cx="0" cy="0"/>
          <a:chOff x="0" y="0"/>
          <a:chExt cx="0" cy="0"/>
        </a:xfrm>
      </p:grpSpPr>
      <p:grpSp>
        <p:nvGrpSpPr>
          <p:cNvPr id="78" name="Google Shape;78;p11"/>
          <p:cNvGrpSpPr/>
          <p:nvPr/>
        </p:nvGrpSpPr>
        <p:grpSpPr>
          <a:xfrm>
            <a:off x="1107036" y="5558926"/>
            <a:ext cx="994316" cy="61102"/>
            <a:chOff x="4580561" y="2589004"/>
            <a:chExt cx="1064464" cy="25200"/>
          </a:xfrm>
        </p:grpSpPr>
        <p:sp>
          <p:nvSpPr>
            <p:cNvPr id="79" name="Google Shape;79;p11"/>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p11"/>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1" name="Google Shape;81;p11"/>
          <p:cNvSpPr txBox="1">
            <a:spLocks noGrp="1"/>
          </p:cNvSpPr>
          <p:nvPr>
            <p:ph type="title" hasCustomPrompt="1"/>
          </p:nvPr>
        </p:nvSpPr>
        <p:spPr>
          <a:xfrm>
            <a:off x="972600" y="978600"/>
            <a:ext cx="10251300" cy="16596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lt1"/>
              </a:buClr>
              <a:buSzPts val="10700"/>
              <a:buNone/>
              <a:defRPr sz="10700">
                <a:solidFill>
                  <a:schemeClr val="lt1"/>
                </a:solidFill>
              </a:defRPr>
            </a:lvl1pPr>
            <a:lvl2pPr lvl="1">
              <a:spcBef>
                <a:spcPts val="0"/>
              </a:spcBef>
              <a:spcAft>
                <a:spcPts val="0"/>
              </a:spcAft>
              <a:buClr>
                <a:schemeClr val="lt1"/>
              </a:buClr>
              <a:buSzPts val="10700"/>
              <a:buNone/>
              <a:defRPr sz="10700">
                <a:solidFill>
                  <a:schemeClr val="lt1"/>
                </a:solidFill>
              </a:defRPr>
            </a:lvl2pPr>
            <a:lvl3pPr lvl="2">
              <a:spcBef>
                <a:spcPts val="0"/>
              </a:spcBef>
              <a:spcAft>
                <a:spcPts val="0"/>
              </a:spcAft>
              <a:buClr>
                <a:schemeClr val="lt1"/>
              </a:buClr>
              <a:buSzPts val="10700"/>
              <a:buNone/>
              <a:defRPr sz="10700">
                <a:solidFill>
                  <a:schemeClr val="lt1"/>
                </a:solidFill>
              </a:defRPr>
            </a:lvl3pPr>
            <a:lvl4pPr lvl="3">
              <a:spcBef>
                <a:spcPts val="0"/>
              </a:spcBef>
              <a:spcAft>
                <a:spcPts val="0"/>
              </a:spcAft>
              <a:buClr>
                <a:schemeClr val="lt1"/>
              </a:buClr>
              <a:buSzPts val="10700"/>
              <a:buNone/>
              <a:defRPr sz="10700">
                <a:solidFill>
                  <a:schemeClr val="lt1"/>
                </a:solidFill>
              </a:defRPr>
            </a:lvl4pPr>
            <a:lvl5pPr lvl="4">
              <a:spcBef>
                <a:spcPts val="0"/>
              </a:spcBef>
              <a:spcAft>
                <a:spcPts val="0"/>
              </a:spcAft>
              <a:buClr>
                <a:schemeClr val="lt1"/>
              </a:buClr>
              <a:buSzPts val="10700"/>
              <a:buNone/>
              <a:defRPr sz="10700">
                <a:solidFill>
                  <a:schemeClr val="lt1"/>
                </a:solidFill>
              </a:defRPr>
            </a:lvl5pPr>
            <a:lvl6pPr lvl="5">
              <a:spcBef>
                <a:spcPts val="0"/>
              </a:spcBef>
              <a:spcAft>
                <a:spcPts val="0"/>
              </a:spcAft>
              <a:buClr>
                <a:schemeClr val="lt1"/>
              </a:buClr>
              <a:buSzPts val="10700"/>
              <a:buNone/>
              <a:defRPr sz="10700">
                <a:solidFill>
                  <a:schemeClr val="lt1"/>
                </a:solidFill>
              </a:defRPr>
            </a:lvl6pPr>
            <a:lvl7pPr lvl="6">
              <a:spcBef>
                <a:spcPts val="0"/>
              </a:spcBef>
              <a:spcAft>
                <a:spcPts val="0"/>
              </a:spcAft>
              <a:buClr>
                <a:schemeClr val="lt1"/>
              </a:buClr>
              <a:buSzPts val="10700"/>
              <a:buNone/>
              <a:defRPr sz="10700">
                <a:solidFill>
                  <a:schemeClr val="lt1"/>
                </a:solidFill>
              </a:defRPr>
            </a:lvl7pPr>
            <a:lvl8pPr lvl="7">
              <a:spcBef>
                <a:spcPts val="0"/>
              </a:spcBef>
              <a:spcAft>
                <a:spcPts val="0"/>
              </a:spcAft>
              <a:buClr>
                <a:schemeClr val="lt1"/>
              </a:buClr>
              <a:buSzPts val="10700"/>
              <a:buNone/>
              <a:defRPr sz="10700">
                <a:solidFill>
                  <a:schemeClr val="lt1"/>
                </a:solidFill>
              </a:defRPr>
            </a:lvl8pPr>
            <a:lvl9pPr lvl="8">
              <a:spcBef>
                <a:spcPts val="0"/>
              </a:spcBef>
              <a:spcAft>
                <a:spcPts val="0"/>
              </a:spcAft>
              <a:buClr>
                <a:schemeClr val="lt1"/>
              </a:buClr>
              <a:buSzPts val="10700"/>
              <a:buNone/>
              <a:defRPr sz="10700">
                <a:solidFill>
                  <a:schemeClr val="lt1"/>
                </a:solidFill>
              </a:defRPr>
            </a:lvl9pPr>
          </a:lstStyle>
          <a:p>
            <a:r>
              <a:t>xx%</a:t>
            </a:r>
          </a:p>
        </p:txBody>
      </p:sp>
      <p:sp>
        <p:nvSpPr>
          <p:cNvPr id="82" name="Google Shape;82;p11"/>
          <p:cNvSpPr txBox="1">
            <a:spLocks noGrp="1"/>
          </p:cNvSpPr>
          <p:nvPr>
            <p:ph type="body" idx="1"/>
          </p:nvPr>
        </p:nvSpPr>
        <p:spPr>
          <a:xfrm>
            <a:off x="972600" y="3030517"/>
            <a:ext cx="10251300" cy="21072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Clr>
                <a:schemeClr val="lt1"/>
              </a:buClr>
              <a:buSzPts val="1700"/>
              <a:buChar char="●"/>
              <a:defRPr>
                <a:solidFill>
                  <a:schemeClr val="lt1"/>
                </a:solidFill>
              </a:defRPr>
            </a:lvl1pPr>
            <a:lvl2pPr marL="914400" lvl="1" indent="-323850">
              <a:spcBef>
                <a:spcPts val="2100"/>
              </a:spcBef>
              <a:spcAft>
                <a:spcPts val="0"/>
              </a:spcAft>
              <a:buClr>
                <a:schemeClr val="lt1"/>
              </a:buClr>
              <a:buSzPts val="1500"/>
              <a:buChar char="○"/>
              <a:defRPr>
                <a:solidFill>
                  <a:schemeClr val="lt1"/>
                </a:solidFill>
              </a:defRPr>
            </a:lvl2pPr>
            <a:lvl3pPr marL="1371600" lvl="2" indent="-323850">
              <a:spcBef>
                <a:spcPts val="2100"/>
              </a:spcBef>
              <a:spcAft>
                <a:spcPts val="0"/>
              </a:spcAft>
              <a:buClr>
                <a:schemeClr val="lt1"/>
              </a:buClr>
              <a:buSzPts val="1500"/>
              <a:buChar char="■"/>
              <a:defRPr>
                <a:solidFill>
                  <a:schemeClr val="lt1"/>
                </a:solidFill>
              </a:defRPr>
            </a:lvl3pPr>
            <a:lvl4pPr marL="1828800" lvl="3" indent="-323850">
              <a:spcBef>
                <a:spcPts val="2100"/>
              </a:spcBef>
              <a:spcAft>
                <a:spcPts val="0"/>
              </a:spcAft>
              <a:buClr>
                <a:schemeClr val="lt1"/>
              </a:buClr>
              <a:buSzPts val="1500"/>
              <a:buChar char="●"/>
              <a:defRPr>
                <a:solidFill>
                  <a:schemeClr val="lt1"/>
                </a:solidFill>
              </a:defRPr>
            </a:lvl4pPr>
            <a:lvl5pPr marL="2286000" lvl="4" indent="-323850">
              <a:spcBef>
                <a:spcPts val="2100"/>
              </a:spcBef>
              <a:spcAft>
                <a:spcPts val="0"/>
              </a:spcAft>
              <a:buClr>
                <a:schemeClr val="lt1"/>
              </a:buClr>
              <a:buSzPts val="1500"/>
              <a:buChar char="○"/>
              <a:defRPr>
                <a:solidFill>
                  <a:schemeClr val="lt1"/>
                </a:solidFill>
              </a:defRPr>
            </a:lvl5pPr>
            <a:lvl6pPr marL="2743200" lvl="5" indent="-323850">
              <a:spcBef>
                <a:spcPts val="2100"/>
              </a:spcBef>
              <a:spcAft>
                <a:spcPts val="0"/>
              </a:spcAft>
              <a:buClr>
                <a:schemeClr val="lt1"/>
              </a:buClr>
              <a:buSzPts val="1500"/>
              <a:buChar char="■"/>
              <a:defRPr>
                <a:solidFill>
                  <a:schemeClr val="lt1"/>
                </a:solidFill>
              </a:defRPr>
            </a:lvl6pPr>
            <a:lvl7pPr marL="3200400" lvl="6" indent="-323850">
              <a:spcBef>
                <a:spcPts val="2100"/>
              </a:spcBef>
              <a:spcAft>
                <a:spcPts val="0"/>
              </a:spcAft>
              <a:buClr>
                <a:schemeClr val="lt1"/>
              </a:buClr>
              <a:buSzPts val="1500"/>
              <a:buChar char="●"/>
              <a:defRPr>
                <a:solidFill>
                  <a:schemeClr val="lt1"/>
                </a:solidFill>
              </a:defRPr>
            </a:lvl7pPr>
            <a:lvl8pPr marL="3657600" lvl="7" indent="-323850">
              <a:spcBef>
                <a:spcPts val="2100"/>
              </a:spcBef>
              <a:spcAft>
                <a:spcPts val="0"/>
              </a:spcAft>
              <a:buClr>
                <a:schemeClr val="lt1"/>
              </a:buClr>
              <a:buSzPts val="1500"/>
              <a:buChar char="○"/>
              <a:defRPr>
                <a:solidFill>
                  <a:schemeClr val="lt1"/>
                </a:solidFill>
              </a:defRPr>
            </a:lvl8pPr>
            <a:lvl9pPr marL="4114800" lvl="8" indent="-323850">
              <a:spcBef>
                <a:spcPts val="2100"/>
              </a:spcBef>
              <a:spcAft>
                <a:spcPts val="2100"/>
              </a:spcAft>
              <a:buClr>
                <a:schemeClr val="lt1"/>
              </a:buClr>
              <a:buSzPts val="1500"/>
              <a:buChar char="■"/>
              <a:defRPr>
                <a:solidFill>
                  <a:schemeClr val="lt1"/>
                </a:solidFill>
              </a:defRPr>
            </a:lvl9pPr>
          </a:lstStyle>
          <a:p>
            <a:endParaRPr/>
          </a:p>
        </p:txBody>
      </p:sp>
      <p:sp>
        <p:nvSpPr>
          <p:cNvPr id="83" name="Google Shape;83;p11"/>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
        <p:nvSpPr>
          <p:cNvPr id="85" name="Google Shape;85;p12"/>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6"/>
        <p:cNvGrpSpPr/>
        <p:nvPr/>
      </p:nvGrpSpPr>
      <p:grpSpPr>
        <a:xfrm>
          <a:off x="0" y="0"/>
          <a:ext cx="0" cy="0"/>
          <a:chOff x="0" y="0"/>
          <a:chExt cx="0" cy="0"/>
        </a:xfrm>
      </p:grpSpPr>
      <p:sp>
        <p:nvSpPr>
          <p:cNvPr id="87" name="Google Shape;87;p13"/>
          <p:cNvSpPr txBox="1">
            <a:spLocks noGrp="1"/>
          </p:cNvSpPr>
          <p:nvPr>
            <p:ph type="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lvl1pPr lvl="0" algn="ctr" rtl="0">
              <a:spcBef>
                <a:spcPts val="0"/>
              </a:spcBef>
              <a:spcAft>
                <a:spcPts val="0"/>
              </a:spcAft>
              <a:buClr>
                <a:schemeClr val="lt2"/>
              </a:buClr>
              <a:buSzPts val="1800"/>
              <a:buNone/>
              <a:defRPr/>
            </a:lvl1pPr>
            <a:lvl2pPr lvl="1" algn="l" rtl="0">
              <a:spcBef>
                <a:spcPts val="0"/>
              </a:spcBef>
              <a:spcAft>
                <a:spcPts val="0"/>
              </a:spcAft>
              <a:buSzPts val="3700"/>
              <a:buNone/>
              <a:defRPr/>
            </a:lvl2pPr>
            <a:lvl3pPr lvl="2" algn="l" rtl="0">
              <a:spcBef>
                <a:spcPts val="0"/>
              </a:spcBef>
              <a:spcAft>
                <a:spcPts val="0"/>
              </a:spcAft>
              <a:buSzPts val="3700"/>
              <a:buNone/>
              <a:defRPr/>
            </a:lvl3pPr>
            <a:lvl4pPr lvl="3" algn="l" rtl="0">
              <a:spcBef>
                <a:spcPts val="0"/>
              </a:spcBef>
              <a:spcAft>
                <a:spcPts val="0"/>
              </a:spcAft>
              <a:buSzPts val="3700"/>
              <a:buNone/>
              <a:defRPr/>
            </a:lvl4pPr>
            <a:lvl5pPr lvl="4" algn="l" rtl="0">
              <a:spcBef>
                <a:spcPts val="0"/>
              </a:spcBef>
              <a:spcAft>
                <a:spcPts val="0"/>
              </a:spcAft>
              <a:buSzPts val="3700"/>
              <a:buNone/>
              <a:defRPr/>
            </a:lvl5pPr>
            <a:lvl6pPr lvl="5" algn="l" rtl="0">
              <a:spcBef>
                <a:spcPts val="0"/>
              </a:spcBef>
              <a:spcAft>
                <a:spcPts val="0"/>
              </a:spcAft>
              <a:buSzPts val="3700"/>
              <a:buNone/>
              <a:defRPr/>
            </a:lvl6pPr>
            <a:lvl7pPr lvl="6" algn="l" rtl="0">
              <a:spcBef>
                <a:spcPts val="0"/>
              </a:spcBef>
              <a:spcAft>
                <a:spcPts val="0"/>
              </a:spcAft>
              <a:buSzPts val="3700"/>
              <a:buNone/>
              <a:defRPr/>
            </a:lvl7pPr>
            <a:lvl8pPr lvl="7" algn="l" rtl="0">
              <a:spcBef>
                <a:spcPts val="0"/>
              </a:spcBef>
              <a:spcAft>
                <a:spcPts val="0"/>
              </a:spcAft>
              <a:buSzPts val="3700"/>
              <a:buNone/>
              <a:defRPr/>
            </a:lvl8pPr>
            <a:lvl9pPr lvl="8" algn="l" rtl="0">
              <a:spcBef>
                <a:spcPts val="0"/>
              </a:spcBef>
              <a:spcAft>
                <a:spcPts val="0"/>
              </a:spcAft>
              <a:buSzPts val="3700"/>
              <a:buNone/>
              <a:defRPr/>
            </a:lvl9pPr>
          </a:lstStyle>
          <a:p>
            <a:endParaRPr/>
          </a:p>
        </p:txBody>
      </p:sp>
      <p:sp>
        <p:nvSpPr>
          <p:cNvPr id="88" name="Google Shape;88;p13"/>
          <p:cNvSpPr txBox="1">
            <a:spLocks noGrp="1"/>
          </p:cNvSpPr>
          <p:nvPr>
            <p:ph type="body" idx="1"/>
          </p:nvPr>
        </p:nvSpPr>
        <p:spPr>
          <a:xfrm>
            <a:off x="913795" y="1732449"/>
            <a:ext cx="103539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lvl1pPr marL="457200" lvl="0" indent="-308610" algn="l" rtl="0">
              <a:spcBef>
                <a:spcPts val="360"/>
              </a:spcBef>
              <a:spcAft>
                <a:spcPts val="0"/>
              </a:spcAft>
              <a:buSzPts val="1260"/>
              <a:buChar char="●"/>
              <a:defRPr/>
            </a:lvl1pPr>
            <a:lvl2pPr marL="914400" lvl="1" indent="-308610" algn="l" rtl="0">
              <a:spcBef>
                <a:spcPts val="600"/>
              </a:spcBef>
              <a:spcAft>
                <a:spcPts val="0"/>
              </a:spcAft>
              <a:buSzPts val="1260"/>
              <a:buChar char="○"/>
              <a:defRPr/>
            </a:lvl2pPr>
            <a:lvl3pPr marL="1371600" lvl="2" indent="-308610" algn="l" rtl="0">
              <a:spcBef>
                <a:spcPts val="600"/>
              </a:spcBef>
              <a:spcAft>
                <a:spcPts val="0"/>
              </a:spcAft>
              <a:buSzPts val="1260"/>
              <a:buChar char="■"/>
              <a:defRPr/>
            </a:lvl3pPr>
            <a:lvl4pPr marL="1828800" lvl="3" indent="-308610" algn="l" rtl="0">
              <a:spcBef>
                <a:spcPts val="600"/>
              </a:spcBef>
              <a:spcAft>
                <a:spcPts val="0"/>
              </a:spcAft>
              <a:buSzPts val="1260"/>
              <a:buChar char="●"/>
              <a:defRPr/>
            </a:lvl4pPr>
            <a:lvl5pPr marL="2286000" lvl="4" indent="-308610" algn="l" rtl="0">
              <a:spcBef>
                <a:spcPts val="600"/>
              </a:spcBef>
              <a:spcAft>
                <a:spcPts val="0"/>
              </a:spcAft>
              <a:buSzPts val="1260"/>
              <a:buChar char="○"/>
              <a:defRPr/>
            </a:lvl5pPr>
            <a:lvl6pPr marL="2743200" lvl="5" indent="-308610" algn="l" rtl="0">
              <a:spcBef>
                <a:spcPts val="600"/>
              </a:spcBef>
              <a:spcAft>
                <a:spcPts val="0"/>
              </a:spcAft>
              <a:buSzPts val="1260"/>
              <a:buChar char="■"/>
              <a:defRPr/>
            </a:lvl6pPr>
            <a:lvl7pPr marL="3200400" lvl="6" indent="-308610" algn="l" rtl="0">
              <a:spcBef>
                <a:spcPts val="600"/>
              </a:spcBef>
              <a:spcAft>
                <a:spcPts val="0"/>
              </a:spcAft>
              <a:buSzPts val="1260"/>
              <a:buChar char="●"/>
              <a:defRPr/>
            </a:lvl7pPr>
            <a:lvl8pPr marL="3657600" lvl="7" indent="-308609" algn="l" rtl="0">
              <a:spcBef>
                <a:spcPts val="600"/>
              </a:spcBef>
              <a:spcAft>
                <a:spcPts val="0"/>
              </a:spcAft>
              <a:buSzPts val="1260"/>
              <a:buChar char="○"/>
              <a:defRPr/>
            </a:lvl8pPr>
            <a:lvl9pPr marL="4114800" lvl="8" indent="-308609" algn="l" rtl="0">
              <a:spcBef>
                <a:spcPts val="600"/>
              </a:spcBef>
              <a:spcAft>
                <a:spcPts val="600"/>
              </a:spcAft>
              <a:buSzPts val="1260"/>
              <a:buChar char="■"/>
              <a:defRPr/>
            </a:lvl9pPr>
          </a:lstStyle>
          <a:p>
            <a:endParaRPr/>
          </a:p>
        </p:txBody>
      </p:sp>
      <p:sp>
        <p:nvSpPr>
          <p:cNvPr id="89" name="Google Shape;89;p13"/>
          <p:cNvSpPr txBox="1">
            <a:spLocks noGrp="1"/>
          </p:cNvSpPr>
          <p:nvPr>
            <p:ph type="dt" idx="10"/>
          </p:nvPr>
        </p:nvSpPr>
        <p:spPr>
          <a:xfrm>
            <a:off x="7678736" y="5883275"/>
            <a:ext cx="2743200" cy="365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0" name="Google Shape;90;p13"/>
          <p:cNvSpPr txBox="1">
            <a:spLocks noGrp="1"/>
          </p:cNvSpPr>
          <p:nvPr>
            <p:ph type="ftr" idx="11"/>
          </p:nvPr>
        </p:nvSpPr>
        <p:spPr>
          <a:xfrm>
            <a:off x="913795" y="5883275"/>
            <a:ext cx="6672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1" name="Google Shape;91;p13"/>
          <p:cNvSpPr txBox="1">
            <a:spLocks noGrp="1"/>
          </p:cNvSpPr>
          <p:nvPr>
            <p:ph type="sldNum" idx="12"/>
          </p:nvPr>
        </p:nvSpPr>
        <p:spPr>
          <a:xfrm>
            <a:off x="10514011" y="5883275"/>
            <a:ext cx="7536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1"/>
        <p:cNvGrpSpPr/>
        <p:nvPr/>
      </p:nvGrpSpPr>
      <p:grpSpPr>
        <a:xfrm>
          <a:off x="0" y="0"/>
          <a:ext cx="0" cy="0"/>
          <a:chOff x="0" y="0"/>
          <a:chExt cx="0" cy="0"/>
        </a:xfrm>
      </p:grpSpPr>
      <p:grpSp>
        <p:nvGrpSpPr>
          <p:cNvPr id="22" name="Google Shape;22;p3"/>
          <p:cNvGrpSpPr/>
          <p:nvPr/>
        </p:nvGrpSpPr>
        <p:grpSpPr>
          <a:xfrm>
            <a:off x="1107036" y="1588427"/>
            <a:ext cx="994316" cy="61102"/>
            <a:chOff x="4580561" y="2589004"/>
            <a:chExt cx="1064464" cy="25200"/>
          </a:xfrm>
        </p:grpSpPr>
        <p:sp>
          <p:nvSpPr>
            <p:cNvPr id="23" name="Google Shape;23;p3"/>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4" name="Google Shape;24;p3"/>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5" name="Google Shape;25;p3"/>
          <p:cNvSpPr txBox="1">
            <a:spLocks noGrp="1"/>
          </p:cNvSpPr>
          <p:nvPr>
            <p:ph type="title"/>
          </p:nvPr>
        </p:nvSpPr>
        <p:spPr>
          <a:xfrm>
            <a:off x="972600" y="1763267"/>
            <a:ext cx="10251300" cy="2024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26" name="Google Shape;26;p3"/>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29" name="Google Shape;29;p4"/>
          <p:cNvGrpSpPr/>
          <p:nvPr/>
        </p:nvGrpSpPr>
        <p:grpSpPr>
          <a:xfrm>
            <a:off x="1107036" y="1588427"/>
            <a:ext cx="994316" cy="61102"/>
            <a:chOff x="4580561" y="2589004"/>
            <a:chExt cx="1064464" cy="25200"/>
          </a:xfrm>
        </p:grpSpPr>
        <p:sp>
          <p:nvSpPr>
            <p:cNvPr id="30" name="Google Shape;30;p4"/>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p4"/>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32" name="Google Shape;32;p4"/>
          <p:cNvSpPr txBox="1">
            <a:spLocks noGrp="1"/>
          </p:cNvSpPr>
          <p:nvPr>
            <p:ph type="title"/>
          </p:nvPr>
        </p:nvSpPr>
        <p:spPr>
          <a:xfrm>
            <a:off x="972600" y="1758200"/>
            <a:ext cx="102516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33" name="Google Shape;33;p4"/>
          <p:cNvSpPr txBox="1">
            <a:spLocks noGrp="1"/>
          </p:cNvSpPr>
          <p:nvPr>
            <p:ph type="body" idx="1"/>
          </p:nvPr>
        </p:nvSpPr>
        <p:spPr>
          <a:xfrm>
            <a:off x="972600" y="2771833"/>
            <a:ext cx="102516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34" name="Google Shape;34;p4"/>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
        <p:cNvGrpSpPr/>
        <p:nvPr/>
      </p:nvGrpSpPr>
      <p:grpSpPr>
        <a:xfrm>
          <a:off x="0" y="0"/>
          <a:ext cx="0" cy="0"/>
          <a:chOff x="0" y="0"/>
          <a:chExt cx="0" cy="0"/>
        </a:xfrm>
      </p:grpSpPr>
      <p:sp>
        <p:nvSpPr>
          <p:cNvPr id="36" name="Google Shape;36;p5"/>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37" name="Google Shape;37;p5"/>
          <p:cNvGrpSpPr/>
          <p:nvPr/>
        </p:nvGrpSpPr>
        <p:grpSpPr>
          <a:xfrm>
            <a:off x="1107036" y="1588427"/>
            <a:ext cx="994316" cy="61102"/>
            <a:chOff x="4580561" y="2589004"/>
            <a:chExt cx="1064464" cy="25200"/>
          </a:xfrm>
        </p:grpSpPr>
        <p:sp>
          <p:nvSpPr>
            <p:cNvPr id="38" name="Google Shape;38;p5"/>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9" name="Google Shape;39;p5"/>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0" name="Google Shape;40;p5"/>
          <p:cNvSpPr txBox="1">
            <a:spLocks noGrp="1"/>
          </p:cNvSpPr>
          <p:nvPr>
            <p:ph type="title"/>
          </p:nvPr>
        </p:nvSpPr>
        <p:spPr>
          <a:xfrm>
            <a:off x="972600" y="1758200"/>
            <a:ext cx="102513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41" name="Google Shape;41;p5"/>
          <p:cNvSpPr txBox="1">
            <a:spLocks noGrp="1"/>
          </p:cNvSpPr>
          <p:nvPr>
            <p:ph type="body" idx="1"/>
          </p:nvPr>
        </p:nvSpPr>
        <p:spPr>
          <a:xfrm>
            <a:off x="972434" y="2771833"/>
            <a:ext cx="50325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42" name="Google Shape;42;p5"/>
          <p:cNvSpPr txBox="1">
            <a:spLocks noGrp="1"/>
          </p:cNvSpPr>
          <p:nvPr>
            <p:ph type="body" idx="2"/>
          </p:nvPr>
        </p:nvSpPr>
        <p:spPr>
          <a:xfrm>
            <a:off x="6191471" y="2771833"/>
            <a:ext cx="5032500" cy="3014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43" name="Google Shape;43;p5"/>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1107036" y="1588427"/>
            <a:ext cx="994316" cy="61102"/>
            <a:chOff x="4580561" y="2589004"/>
            <a:chExt cx="1064464" cy="25200"/>
          </a:xfrm>
        </p:grpSpPr>
        <p:sp>
          <p:nvSpPr>
            <p:cNvPr id="47" name="Google Shape;47;p6"/>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8" name="Google Shape;48;p6"/>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9" name="Google Shape;49;p6"/>
          <p:cNvSpPr txBox="1">
            <a:spLocks noGrp="1"/>
          </p:cNvSpPr>
          <p:nvPr>
            <p:ph type="title"/>
          </p:nvPr>
        </p:nvSpPr>
        <p:spPr>
          <a:xfrm>
            <a:off x="972600" y="1758200"/>
            <a:ext cx="10251300" cy="713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50" name="Google Shape;50;p6"/>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sp>
        <p:nvSpPr>
          <p:cNvPr id="52" name="Google Shape;52;p7"/>
          <p:cNvSpPr/>
          <p:nvPr/>
        </p:nvSpPr>
        <p:spPr>
          <a:xfrm>
            <a:off x="0" y="0"/>
            <a:ext cx="12192000" cy="6504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3" name="Google Shape;53;p7"/>
          <p:cNvGrpSpPr/>
          <p:nvPr/>
        </p:nvGrpSpPr>
        <p:grpSpPr>
          <a:xfrm>
            <a:off x="1107036" y="1588427"/>
            <a:ext cx="994316" cy="61102"/>
            <a:chOff x="4580561" y="2589004"/>
            <a:chExt cx="1064464" cy="25200"/>
          </a:xfrm>
        </p:grpSpPr>
        <p:sp>
          <p:nvSpPr>
            <p:cNvPr id="54" name="Google Shape;54;p7"/>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 name="Google Shape;55;p7"/>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6" name="Google Shape;56;p7"/>
          <p:cNvSpPr txBox="1">
            <a:spLocks noGrp="1"/>
          </p:cNvSpPr>
          <p:nvPr>
            <p:ph type="title"/>
          </p:nvPr>
        </p:nvSpPr>
        <p:spPr>
          <a:xfrm>
            <a:off x="973333" y="1758200"/>
            <a:ext cx="4401300" cy="18420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57" name="Google Shape;57;p7"/>
          <p:cNvSpPr txBox="1">
            <a:spLocks noGrp="1"/>
          </p:cNvSpPr>
          <p:nvPr>
            <p:ph type="body" idx="1"/>
          </p:nvPr>
        </p:nvSpPr>
        <p:spPr>
          <a:xfrm>
            <a:off x="961633" y="3708967"/>
            <a:ext cx="4401300" cy="21300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58" name="Google Shape;58;p7"/>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9"/>
        <p:cNvGrpSpPr/>
        <p:nvPr/>
      </p:nvGrpSpPr>
      <p:grpSpPr>
        <a:xfrm>
          <a:off x="0" y="0"/>
          <a:ext cx="0" cy="0"/>
          <a:chOff x="0" y="0"/>
          <a:chExt cx="0" cy="0"/>
        </a:xfrm>
      </p:grpSpPr>
      <p:grpSp>
        <p:nvGrpSpPr>
          <p:cNvPr id="60" name="Google Shape;60;p8"/>
          <p:cNvGrpSpPr/>
          <p:nvPr/>
        </p:nvGrpSpPr>
        <p:grpSpPr>
          <a:xfrm>
            <a:off x="1107036" y="5558926"/>
            <a:ext cx="994316" cy="61102"/>
            <a:chOff x="4580561" y="2589004"/>
            <a:chExt cx="1064464" cy="25200"/>
          </a:xfrm>
        </p:grpSpPr>
        <p:sp>
          <p:nvSpPr>
            <p:cNvPr id="61" name="Google Shape;61;p8"/>
            <p:cNvSpPr/>
            <p:nvPr/>
          </p:nvSpPr>
          <p:spPr>
            <a:xfrm rot="-5400000">
              <a:off x="5366325" y="2335504"/>
              <a:ext cx="25200" cy="5322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 name="Google Shape;62;p8"/>
            <p:cNvSpPr/>
            <p:nvPr/>
          </p:nvSpPr>
          <p:spPr>
            <a:xfrm rot="-5400000">
              <a:off x="4836311" y="2333254"/>
              <a:ext cx="25200" cy="536700"/>
            </a:xfrm>
            <a:prstGeom prst="rect">
              <a:avLst/>
            </a:pr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3" name="Google Shape;63;p8"/>
          <p:cNvSpPr txBox="1">
            <a:spLocks noGrp="1"/>
          </p:cNvSpPr>
          <p:nvPr>
            <p:ph type="title"/>
          </p:nvPr>
        </p:nvSpPr>
        <p:spPr>
          <a:xfrm>
            <a:off x="972600" y="1152400"/>
            <a:ext cx="9361500" cy="3980100"/>
          </a:xfrm>
          <a:prstGeom prst="rect">
            <a:avLst/>
          </a:prstGeom>
        </p:spPr>
        <p:txBody>
          <a:bodyPr spcFirstLastPara="1" wrap="square" lIns="121900" tIns="121900" rIns="121900" bIns="121900"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64" name="Google Shape;64;p8"/>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5"/>
        <p:cNvGrpSpPr/>
        <p:nvPr/>
      </p:nvGrpSpPr>
      <p:grpSpPr>
        <a:xfrm>
          <a:off x="0" y="0"/>
          <a:ext cx="0" cy="0"/>
          <a:chOff x="0" y="0"/>
          <a:chExt cx="0" cy="0"/>
        </a:xfrm>
      </p:grpSpPr>
      <p:sp>
        <p:nvSpPr>
          <p:cNvPr id="66" name="Google Shape;66;p9"/>
          <p:cNvSpPr/>
          <p:nvPr/>
        </p:nvSpPr>
        <p:spPr>
          <a:xfrm>
            <a:off x="0" y="0"/>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7" name="Google Shape;67;p9"/>
          <p:cNvGrpSpPr/>
          <p:nvPr/>
        </p:nvGrpSpPr>
        <p:grpSpPr>
          <a:xfrm>
            <a:off x="1107036" y="1588427"/>
            <a:ext cx="994316" cy="61102"/>
            <a:chOff x="4580561" y="2589004"/>
            <a:chExt cx="1064464" cy="25200"/>
          </a:xfrm>
        </p:grpSpPr>
        <p:sp>
          <p:nvSpPr>
            <p:cNvPr id="68" name="Google Shape;68;p9"/>
            <p:cNvSpPr/>
            <p:nvPr/>
          </p:nvSpPr>
          <p:spPr>
            <a:xfrm rot="-5400000">
              <a:off x="5366325" y="2335504"/>
              <a:ext cx="25200" cy="5322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 name="Google Shape;69;p9"/>
            <p:cNvSpPr/>
            <p:nvPr/>
          </p:nvSpPr>
          <p:spPr>
            <a:xfrm rot="-5400000">
              <a:off x="4836311" y="2333254"/>
              <a:ext cx="25200" cy="5367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0" name="Google Shape;70;p9"/>
          <p:cNvSpPr txBox="1">
            <a:spLocks noGrp="1"/>
          </p:cNvSpPr>
          <p:nvPr>
            <p:ph type="title"/>
          </p:nvPr>
        </p:nvSpPr>
        <p:spPr>
          <a:xfrm>
            <a:off x="973333" y="1758200"/>
            <a:ext cx="4401300" cy="2249700"/>
          </a:xfrm>
          <a:prstGeom prst="rect">
            <a:avLst/>
          </a:prstGeom>
        </p:spPr>
        <p:txBody>
          <a:bodyPr spcFirstLastPara="1" wrap="square" lIns="121900" tIns="121900" rIns="121900" bIns="121900" anchor="t" anchorCtr="0">
            <a:noAutofit/>
          </a:bodyPr>
          <a:lstStyle>
            <a:lvl1pPr lvl="0">
              <a:spcBef>
                <a:spcPts val="0"/>
              </a:spcBef>
              <a:spcAft>
                <a:spcPts val="0"/>
              </a:spcAft>
              <a:buClr>
                <a:schemeClr val="dk2"/>
              </a:buClr>
              <a:buSzPts val="3500"/>
              <a:buNone/>
              <a:defRPr sz="3500">
                <a:solidFill>
                  <a:schemeClr val="dk2"/>
                </a:solidFill>
              </a:defRPr>
            </a:lvl1pPr>
            <a:lvl2pPr lvl="1">
              <a:spcBef>
                <a:spcPts val="0"/>
              </a:spcBef>
              <a:spcAft>
                <a:spcPts val="0"/>
              </a:spcAft>
              <a:buClr>
                <a:schemeClr val="dk2"/>
              </a:buClr>
              <a:buSzPts val="3500"/>
              <a:buNone/>
              <a:defRPr sz="3500">
                <a:solidFill>
                  <a:schemeClr val="dk2"/>
                </a:solidFill>
              </a:defRPr>
            </a:lvl2pPr>
            <a:lvl3pPr lvl="2">
              <a:spcBef>
                <a:spcPts val="0"/>
              </a:spcBef>
              <a:spcAft>
                <a:spcPts val="0"/>
              </a:spcAft>
              <a:buClr>
                <a:schemeClr val="dk2"/>
              </a:buClr>
              <a:buSzPts val="3500"/>
              <a:buNone/>
              <a:defRPr sz="3500">
                <a:solidFill>
                  <a:schemeClr val="dk2"/>
                </a:solidFill>
              </a:defRPr>
            </a:lvl3pPr>
            <a:lvl4pPr lvl="3">
              <a:spcBef>
                <a:spcPts val="0"/>
              </a:spcBef>
              <a:spcAft>
                <a:spcPts val="0"/>
              </a:spcAft>
              <a:buClr>
                <a:schemeClr val="dk2"/>
              </a:buClr>
              <a:buSzPts val="3500"/>
              <a:buNone/>
              <a:defRPr sz="3500">
                <a:solidFill>
                  <a:schemeClr val="dk2"/>
                </a:solidFill>
              </a:defRPr>
            </a:lvl4pPr>
            <a:lvl5pPr lvl="4">
              <a:spcBef>
                <a:spcPts val="0"/>
              </a:spcBef>
              <a:spcAft>
                <a:spcPts val="0"/>
              </a:spcAft>
              <a:buClr>
                <a:schemeClr val="dk2"/>
              </a:buClr>
              <a:buSzPts val="3500"/>
              <a:buNone/>
              <a:defRPr sz="3500">
                <a:solidFill>
                  <a:schemeClr val="dk2"/>
                </a:solidFill>
              </a:defRPr>
            </a:lvl5pPr>
            <a:lvl6pPr lvl="5">
              <a:spcBef>
                <a:spcPts val="0"/>
              </a:spcBef>
              <a:spcAft>
                <a:spcPts val="0"/>
              </a:spcAft>
              <a:buClr>
                <a:schemeClr val="dk2"/>
              </a:buClr>
              <a:buSzPts val="3500"/>
              <a:buNone/>
              <a:defRPr sz="3500">
                <a:solidFill>
                  <a:schemeClr val="dk2"/>
                </a:solidFill>
              </a:defRPr>
            </a:lvl6pPr>
            <a:lvl7pPr lvl="6">
              <a:spcBef>
                <a:spcPts val="0"/>
              </a:spcBef>
              <a:spcAft>
                <a:spcPts val="0"/>
              </a:spcAft>
              <a:buClr>
                <a:schemeClr val="dk2"/>
              </a:buClr>
              <a:buSzPts val="3500"/>
              <a:buNone/>
              <a:defRPr sz="3500">
                <a:solidFill>
                  <a:schemeClr val="dk2"/>
                </a:solidFill>
              </a:defRPr>
            </a:lvl7pPr>
            <a:lvl8pPr lvl="7">
              <a:spcBef>
                <a:spcPts val="0"/>
              </a:spcBef>
              <a:spcAft>
                <a:spcPts val="0"/>
              </a:spcAft>
              <a:buClr>
                <a:schemeClr val="dk2"/>
              </a:buClr>
              <a:buSzPts val="3500"/>
              <a:buNone/>
              <a:defRPr sz="3500">
                <a:solidFill>
                  <a:schemeClr val="dk2"/>
                </a:solidFill>
              </a:defRPr>
            </a:lvl8pPr>
            <a:lvl9pPr lvl="8">
              <a:spcBef>
                <a:spcPts val="0"/>
              </a:spcBef>
              <a:spcAft>
                <a:spcPts val="0"/>
              </a:spcAft>
              <a:buClr>
                <a:schemeClr val="dk2"/>
              </a:buClr>
              <a:buSzPts val="3500"/>
              <a:buNone/>
              <a:defRPr sz="3500">
                <a:solidFill>
                  <a:schemeClr val="dk2"/>
                </a:solidFill>
              </a:defRPr>
            </a:lvl9pPr>
          </a:lstStyle>
          <a:p>
            <a:endParaRPr/>
          </a:p>
        </p:txBody>
      </p:sp>
      <p:sp>
        <p:nvSpPr>
          <p:cNvPr id="71" name="Google Shape;71;p9"/>
          <p:cNvSpPr txBox="1">
            <a:spLocks noGrp="1"/>
          </p:cNvSpPr>
          <p:nvPr>
            <p:ph type="subTitle" idx="1"/>
          </p:nvPr>
        </p:nvSpPr>
        <p:spPr>
          <a:xfrm>
            <a:off x="966600" y="4215367"/>
            <a:ext cx="4401300" cy="10119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72" name="Google Shape;72;p9"/>
          <p:cNvSpPr txBox="1">
            <a:spLocks noGrp="1"/>
          </p:cNvSpPr>
          <p:nvPr>
            <p:ph type="body" idx="2"/>
          </p:nvPr>
        </p:nvSpPr>
        <p:spPr>
          <a:xfrm>
            <a:off x="6898967" y="1803500"/>
            <a:ext cx="4499100" cy="40341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73" name="Google Shape;73;p9"/>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txBox="1">
            <a:spLocks noGrp="1"/>
          </p:cNvSpPr>
          <p:nvPr>
            <p:ph type="body" idx="1"/>
          </p:nvPr>
        </p:nvSpPr>
        <p:spPr>
          <a:xfrm>
            <a:off x="966600" y="5830068"/>
            <a:ext cx="10263300" cy="614100"/>
          </a:xfrm>
          <a:prstGeom prst="rect">
            <a:avLst/>
          </a:prstGeom>
        </p:spPr>
        <p:txBody>
          <a:bodyPr spcFirstLastPara="1" wrap="square" lIns="121900" tIns="121900" rIns="121900" bIns="121900" anchor="ctr" anchorCtr="0">
            <a:noAutofit/>
          </a:bodyPr>
          <a:lstStyle>
            <a:lvl1pPr marL="457200" lvl="0" indent="-228600">
              <a:lnSpc>
                <a:spcPct val="100000"/>
              </a:lnSpc>
              <a:spcBef>
                <a:spcPts val="0"/>
              </a:spcBef>
              <a:spcAft>
                <a:spcPts val="0"/>
              </a:spcAft>
              <a:buSzPts val="1700"/>
              <a:buNone/>
              <a:defRPr/>
            </a:lvl1pPr>
          </a:lstStyle>
          <a:p>
            <a:endParaRPr/>
          </a:p>
        </p:txBody>
      </p:sp>
      <p:sp>
        <p:nvSpPr>
          <p:cNvPr id="76" name="Google Shape;76;p10"/>
          <p:cNvSpPr txBox="1">
            <a:spLocks noGrp="1"/>
          </p:cNvSpPr>
          <p:nvPr>
            <p:ph type="sldNum" idx="12"/>
          </p:nvPr>
        </p:nvSpPr>
        <p:spPr>
          <a:xfrm>
            <a:off x="11381736" y="6333134"/>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SzPts val="3700"/>
              <a:buFont typeface="Raleway"/>
              <a:buNone/>
              <a:defRPr sz="3700" b="1">
                <a:latin typeface="Raleway"/>
                <a:ea typeface="Raleway"/>
                <a:cs typeface="Raleway"/>
                <a:sym typeface="Raleway"/>
              </a:defRPr>
            </a:lvl1pPr>
            <a:lvl2pPr lvl="1">
              <a:spcBef>
                <a:spcPts val="0"/>
              </a:spcBef>
              <a:spcAft>
                <a:spcPts val="0"/>
              </a:spcAft>
              <a:buSzPts val="3700"/>
              <a:buFont typeface="Raleway"/>
              <a:buNone/>
              <a:defRPr sz="3700" b="1">
                <a:latin typeface="Raleway"/>
                <a:ea typeface="Raleway"/>
                <a:cs typeface="Raleway"/>
                <a:sym typeface="Raleway"/>
              </a:defRPr>
            </a:lvl2pPr>
            <a:lvl3pPr lvl="2">
              <a:spcBef>
                <a:spcPts val="0"/>
              </a:spcBef>
              <a:spcAft>
                <a:spcPts val="0"/>
              </a:spcAft>
              <a:buSzPts val="3700"/>
              <a:buFont typeface="Raleway"/>
              <a:buNone/>
              <a:defRPr sz="3700" b="1">
                <a:latin typeface="Raleway"/>
                <a:ea typeface="Raleway"/>
                <a:cs typeface="Raleway"/>
                <a:sym typeface="Raleway"/>
              </a:defRPr>
            </a:lvl3pPr>
            <a:lvl4pPr lvl="3">
              <a:spcBef>
                <a:spcPts val="0"/>
              </a:spcBef>
              <a:spcAft>
                <a:spcPts val="0"/>
              </a:spcAft>
              <a:buSzPts val="3700"/>
              <a:buFont typeface="Raleway"/>
              <a:buNone/>
              <a:defRPr sz="3700" b="1">
                <a:latin typeface="Raleway"/>
                <a:ea typeface="Raleway"/>
                <a:cs typeface="Raleway"/>
                <a:sym typeface="Raleway"/>
              </a:defRPr>
            </a:lvl4pPr>
            <a:lvl5pPr lvl="4">
              <a:spcBef>
                <a:spcPts val="0"/>
              </a:spcBef>
              <a:spcAft>
                <a:spcPts val="0"/>
              </a:spcAft>
              <a:buSzPts val="3700"/>
              <a:buFont typeface="Raleway"/>
              <a:buNone/>
              <a:defRPr sz="3700" b="1">
                <a:latin typeface="Raleway"/>
                <a:ea typeface="Raleway"/>
                <a:cs typeface="Raleway"/>
                <a:sym typeface="Raleway"/>
              </a:defRPr>
            </a:lvl5pPr>
            <a:lvl6pPr lvl="5">
              <a:spcBef>
                <a:spcPts val="0"/>
              </a:spcBef>
              <a:spcAft>
                <a:spcPts val="0"/>
              </a:spcAft>
              <a:buSzPts val="3700"/>
              <a:buFont typeface="Raleway"/>
              <a:buNone/>
              <a:defRPr sz="3700" b="1">
                <a:latin typeface="Raleway"/>
                <a:ea typeface="Raleway"/>
                <a:cs typeface="Raleway"/>
                <a:sym typeface="Raleway"/>
              </a:defRPr>
            </a:lvl6pPr>
            <a:lvl7pPr lvl="6">
              <a:spcBef>
                <a:spcPts val="0"/>
              </a:spcBef>
              <a:spcAft>
                <a:spcPts val="0"/>
              </a:spcAft>
              <a:buSzPts val="3700"/>
              <a:buFont typeface="Raleway"/>
              <a:buNone/>
              <a:defRPr sz="3700" b="1">
                <a:latin typeface="Raleway"/>
                <a:ea typeface="Raleway"/>
                <a:cs typeface="Raleway"/>
                <a:sym typeface="Raleway"/>
              </a:defRPr>
            </a:lvl7pPr>
            <a:lvl8pPr lvl="7">
              <a:spcBef>
                <a:spcPts val="0"/>
              </a:spcBef>
              <a:spcAft>
                <a:spcPts val="0"/>
              </a:spcAft>
              <a:buSzPts val="3700"/>
              <a:buFont typeface="Raleway"/>
              <a:buNone/>
              <a:defRPr sz="3700" b="1">
                <a:latin typeface="Raleway"/>
                <a:ea typeface="Raleway"/>
                <a:cs typeface="Raleway"/>
                <a:sym typeface="Raleway"/>
              </a:defRPr>
            </a:lvl8pPr>
            <a:lvl9pPr lvl="8">
              <a:spcBef>
                <a:spcPts val="0"/>
              </a:spcBef>
              <a:spcAft>
                <a:spcPts val="0"/>
              </a:spcAft>
              <a:buSzPts val="3700"/>
              <a:buFont typeface="Raleway"/>
              <a:buNone/>
              <a:defRPr sz="3700" b="1">
                <a:latin typeface="Raleway"/>
                <a:ea typeface="Raleway"/>
                <a:cs typeface="Raleway"/>
                <a:sym typeface="Raleway"/>
              </a:defRPr>
            </a:lvl9pPr>
          </a:lstStyle>
          <a:p>
            <a:endParaRPr/>
          </a:p>
        </p:txBody>
      </p:sp>
      <p:sp>
        <p:nvSpPr>
          <p:cNvPr id="11" name="Google Shape;11;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36550">
              <a:lnSpc>
                <a:spcPct val="115000"/>
              </a:lnSpc>
              <a:spcBef>
                <a:spcPts val="0"/>
              </a:spcBef>
              <a:spcAft>
                <a:spcPts val="0"/>
              </a:spcAft>
              <a:buClr>
                <a:schemeClr val="accent1"/>
              </a:buClr>
              <a:buSzPts val="1700"/>
              <a:buFont typeface="Lato"/>
              <a:buChar char="●"/>
              <a:defRPr sz="1700">
                <a:solidFill>
                  <a:schemeClr val="accent1"/>
                </a:solidFill>
                <a:latin typeface="Lato"/>
                <a:ea typeface="Lato"/>
                <a:cs typeface="Lato"/>
                <a:sym typeface="Lato"/>
              </a:defRPr>
            </a:lvl1pPr>
            <a:lvl2pPr marL="914400" lvl="1"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2pPr>
            <a:lvl3pPr marL="1371600" lvl="2"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3pPr>
            <a:lvl4pPr marL="1828800" lvl="3"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4pPr>
            <a:lvl5pPr marL="2286000" lvl="4"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5pPr>
            <a:lvl6pPr marL="2743200" lvl="5"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6pPr>
            <a:lvl7pPr marL="3200400" lvl="6"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7pPr>
            <a:lvl8pPr marL="3657600" lvl="7" indent="-323850">
              <a:lnSpc>
                <a:spcPct val="115000"/>
              </a:lnSpc>
              <a:spcBef>
                <a:spcPts val="2100"/>
              </a:spcBef>
              <a:spcAft>
                <a:spcPts val="0"/>
              </a:spcAft>
              <a:buClr>
                <a:schemeClr val="accent1"/>
              </a:buClr>
              <a:buSzPts val="1500"/>
              <a:buFont typeface="Lato"/>
              <a:buChar char="○"/>
              <a:defRPr sz="1500">
                <a:solidFill>
                  <a:schemeClr val="accent1"/>
                </a:solidFill>
                <a:latin typeface="Lato"/>
                <a:ea typeface="Lato"/>
                <a:cs typeface="Lato"/>
                <a:sym typeface="Lato"/>
              </a:defRPr>
            </a:lvl8pPr>
            <a:lvl9pPr marL="4114800" lvl="8" indent="-323850">
              <a:lnSpc>
                <a:spcPct val="115000"/>
              </a:lnSpc>
              <a:spcBef>
                <a:spcPts val="2100"/>
              </a:spcBef>
              <a:spcAft>
                <a:spcPts val="2100"/>
              </a:spcAft>
              <a:buClr>
                <a:schemeClr val="accent1"/>
              </a:buClr>
              <a:buSzPts val="1500"/>
              <a:buFont typeface="Lato"/>
              <a:buChar char="■"/>
              <a:defRPr sz="1500">
                <a:solidFill>
                  <a:schemeClr val="accent1"/>
                </a:solidFill>
                <a:latin typeface="Lato"/>
                <a:ea typeface="Lato"/>
                <a:cs typeface="Lato"/>
                <a:sym typeface="Lato"/>
              </a:defRPr>
            </a:lvl9pPr>
          </a:lstStyle>
          <a:p>
            <a:endParaRPr/>
          </a:p>
        </p:txBody>
      </p:sp>
      <p:sp>
        <p:nvSpPr>
          <p:cNvPr id="12" name="Google Shape;12;p1"/>
          <p:cNvSpPr txBox="1">
            <a:spLocks noGrp="1"/>
          </p:cNvSpPr>
          <p:nvPr>
            <p:ph type="sldNum" idx="12"/>
          </p:nvPr>
        </p:nvSpPr>
        <p:spPr>
          <a:xfrm>
            <a:off x="11381736" y="6333134"/>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accent1"/>
                </a:solidFill>
                <a:latin typeface="Lato"/>
                <a:ea typeface="Lato"/>
                <a:cs typeface="Lato"/>
                <a:sym typeface="Lato"/>
              </a:defRPr>
            </a:lvl1pPr>
            <a:lvl2pPr lvl="1" algn="r">
              <a:buNone/>
              <a:defRPr sz="1300">
                <a:solidFill>
                  <a:schemeClr val="accent1"/>
                </a:solidFill>
                <a:latin typeface="Lato"/>
                <a:ea typeface="Lato"/>
                <a:cs typeface="Lato"/>
                <a:sym typeface="Lato"/>
              </a:defRPr>
            </a:lvl2pPr>
            <a:lvl3pPr lvl="2" algn="r">
              <a:buNone/>
              <a:defRPr sz="1300">
                <a:solidFill>
                  <a:schemeClr val="accent1"/>
                </a:solidFill>
                <a:latin typeface="Lato"/>
                <a:ea typeface="Lato"/>
                <a:cs typeface="Lato"/>
                <a:sym typeface="Lato"/>
              </a:defRPr>
            </a:lvl3pPr>
            <a:lvl4pPr lvl="3" algn="r">
              <a:buNone/>
              <a:defRPr sz="1300">
                <a:solidFill>
                  <a:schemeClr val="accent1"/>
                </a:solidFill>
                <a:latin typeface="Lato"/>
                <a:ea typeface="Lato"/>
                <a:cs typeface="Lato"/>
                <a:sym typeface="Lato"/>
              </a:defRPr>
            </a:lvl4pPr>
            <a:lvl5pPr lvl="4" algn="r">
              <a:buNone/>
              <a:defRPr sz="1300">
                <a:solidFill>
                  <a:schemeClr val="accent1"/>
                </a:solidFill>
                <a:latin typeface="Lato"/>
                <a:ea typeface="Lato"/>
                <a:cs typeface="Lato"/>
                <a:sym typeface="Lato"/>
              </a:defRPr>
            </a:lvl5pPr>
            <a:lvl6pPr lvl="5" algn="r">
              <a:buNone/>
              <a:defRPr sz="1300">
                <a:solidFill>
                  <a:schemeClr val="accent1"/>
                </a:solidFill>
                <a:latin typeface="Lato"/>
                <a:ea typeface="Lato"/>
                <a:cs typeface="Lato"/>
                <a:sym typeface="Lato"/>
              </a:defRPr>
            </a:lvl6pPr>
            <a:lvl7pPr lvl="6" algn="r">
              <a:buNone/>
              <a:defRPr sz="1300">
                <a:solidFill>
                  <a:schemeClr val="accent1"/>
                </a:solidFill>
                <a:latin typeface="Lato"/>
                <a:ea typeface="Lato"/>
                <a:cs typeface="Lato"/>
                <a:sym typeface="Lato"/>
              </a:defRPr>
            </a:lvl7pPr>
            <a:lvl8pPr lvl="7" algn="r">
              <a:buNone/>
              <a:defRPr sz="1300">
                <a:solidFill>
                  <a:schemeClr val="accent1"/>
                </a:solidFill>
                <a:latin typeface="Lato"/>
                <a:ea typeface="Lato"/>
                <a:cs typeface="Lato"/>
                <a:sym typeface="Lato"/>
              </a:defRPr>
            </a:lvl8pPr>
            <a:lvl9pPr lvl="8" algn="r">
              <a:buNone/>
              <a:defRPr sz="13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w3schools.com/sql/sql_wildcards.asp"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w3resource.com/slides/mysql-mathematical-functions-slides-presentation.php" TargetMode="External"/><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hyperlink" Target="https://www.fromdual.com/mysql-error-codes-and-messages" TargetMode="External"/><Relationship Id="rId4" Type="http://schemas.openxmlformats.org/officeDocument/2006/relationships/hyperlink" Target="https://datapractices.org/courseware/2_7.html"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7"/>
          <p:cNvSpPr txBox="1">
            <a:spLocks noGrp="1"/>
          </p:cNvSpPr>
          <p:nvPr>
            <p:ph type="ctrTitle"/>
          </p:nvPr>
        </p:nvSpPr>
        <p:spPr>
          <a:xfrm>
            <a:off x="970650" y="2700745"/>
            <a:ext cx="10250700" cy="906600"/>
          </a:xfrm>
          <a:prstGeom prst="rect">
            <a:avLst/>
          </a:prstGeom>
          <a:noFill/>
          <a:ln>
            <a:noFill/>
          </a:ln>
          <a:effectLst>
            <a:outerShdw blurRad="25400">
              <a:srgbClr val="000000">
                <a:alpha val="45880"/>
              </a:srgbClr>
            </a:outerShdw>
          </a:effectLst>
        </p:spPr>
        <p:txBody>
          <a:bodyPr spcFirstLastPara="1" wrap="square" lIns="91425" tIns="45700" rIns="91425" bIns="45700" anchor="b" anchorCtr="0">
            <a:noAutofit/>
          </a:bodyPr>
          <a:lstStyle/>
          <a:p>
            <a:pPr marL="0" lvl="0" indent="0" algn="l" rtl="0">
              <a:spcBef>
                <a:spcPts val="0"/>
              </a:spcBef>
              <a:spcAft>
                <a:spcPts val="0"/>
              </a:spcAft>
              <a:buClr>
                <a:schemeClr val="lt2"/>
              </a:buClr>
              <a:buSzPts val="5400"/>
              <a:buFont typeface="Lustria"/>
              <a:buNone/>
            </a:pPr>
            <a:endParaRPr dirty="0"/>
          </a:p>
          <a:p>
            <a:pPr marL="0" lvl="0" indent="0" algn="l" rtl="0">
              <a:spcBef>
                <a:spcPts val="0"/>
              </a:spcBef>
              <a:spcAft>
                <a:spcPts val="0"/>
              </a:spcAft>
              <a:buClr>
                <a:schemeClr val="lt2"/>
              </a:buClr>
              <a:buSzPts val="5400"/>
              <a:buFont typeface="Lustria"/>
              <a:buNone/>
            </a:pPr>
            <a:endParaRPr dirty="0"/>
          </a:p>
          <a:p>
            <a:pPr marL="0" lvl="0" indent="0" algn="l" rtl="0">
              <a:spcBef>
                <a:spcPts val="0"/>
              </a:spcBef>
              <a:spcAft>
                <a:spcPts val="0"/>
              </a:spcAft>
              <a:buClr>
                <a:schemeClr val="lt2"/>
              </a:buClr>
              <a:buSzPts val="5400"/>
              <a:buFont typeface="Lustria"/>
              <a:buNone/>
            </a:pPr>
            <a:r>
              <a:rPr lang="en-US" sz="5400" dirty="0"/>
              <a:t>Advanced Database Functions</a:t>
            </a:r>
            <a:endParaRPr sz="5400" dirty="0"/>
          </a:p>
        </p:txBody>
      </p:sp>
      <p:sp>
        <p:nvSpPr>
          <p:cNvPr id="180" name="Google Shape;180;p27"/>
          <p:cNvSpPr txBox="1">
            <a:spLocks noGrp="1"/>
          </p:cNvSpPr>
          <p:nvPr>
            <p:ph type="subTitle" idx="1"/>
          </p:nvPr>
        </p:nvSpPr>
        <p:spPr>
          <a:xfrm>
            <a:off x="972837" y="4230533"/>
            <a:ext cx="10250700" cy="7215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0" lvl="0" indent="0" algn="l" rtl="0">
              <a:spcBef>
                <a:spcPts val="0"/>
              </a:spcBef>
              <a:spcAft>
                <a:spcPts val="0"/>
              </a:spcAft>
              <a:buClr>
                <a:srgbClr val="000000"/>
              </a:buClr>
              <a:buSzPts val="1100"/>
              <a:buFont typeface="Arial"/>
              <a:buNone/>
            </a:pPr>
            <a:r>
              <a:rPr lang="en-US" sz="2400"/>
              <a:t>Jeremy Bergmann - Omaha Data Science Academy</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2562" name="Rectangle 2"/>
          <p:cNvSpPr>
            <a:spLocks noGrp="1" noChangeArrowheads="1"/>
          </p:cNvSpPr>
          <p:nvPr>
            <p:ph type="title"/>
          </p:nvPr>
        </p:nvSpPr>
        <p:spPr/>
        <p:txBody>
          <a:bodyPr/>
          <a:lstStyle/>
          <a:p>
            <a:r>
              <a:rPr lang="en-US"/>
              <a:t>Functions</a:t>
            </a:r>
            <a:endParaRPr lang="en-US" dirty="0"/>
          </a:p>
        </p:txBody>
      </p:sp>
      <p:sp>
        <p:nvSpPr>
          <p:cNvPr id="5" name="Content Placeholder 4"/>
          <p:cNvSpPr>
            <a:spLocks noGrp="1"/>
          </p:cNvSpPr>
          <p:nvPr>
            <p:ph idx="1"/>
          </p:nvPr>
        </p:nvSpPr>
        <p:spPr>
          <a:xfrm>
            <a:off x="312420" y="1355194"/>
            <a:ext cx="11567160" cy="5366281"/>
          </a:xfrm>
        </p:spPr>
        <p:txBody>
          <a:bodyPr>
            <a:normAutofit/>
          </a:bodyPr>
          <a:lstStyle/>
          <a:p>
            <a:pPr marL="0" indent="0">
              <a:lnSpc>
                <a:spcPct val="120000"/>
              </a:lnSpc>
              <a:spcBef>
                <a:spcPts val="0"/>
              </a:spcBef>
              <a:buNone/>
            </a:pPr>
            <a:r>
              <a:rPr lang="en-US" altLang="en-US" b="1" dirty="0"/>
              <a:t>Definition:</a:t>
            </a:r>
            <a:r>
              <a:rPr lang="en-US" altLang="en-US" dirty="0"/>
              <a:t> routines that return values and may take input parameters, called explicitly</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dirty="0">
                <a:latin typeface="Courier New" panose="02070309020205020404" pitchFamily="49" charset="0"/>
                <a:cs typeface="Courier New" panose="02070309020205020404" pitchFamily="49" charset="0"/>
              </a:rPr>
              <a:t> </a:t>
            </a:r>
            <a:r>
              <a:rPr lang="en-US" dirty="0">
                <a:solidFill>
                  <a:srgbClr val="555555"/>
                </a:solidFill>
                <a:latin typeface="Courier New" panose="02070309020205020404" pitchFamily="49" charset="0"/>
                <a:cs typeface="Courier New" panose="02070309020205020404" pitchFamily="49" charset="0"/>
              </a:rPr>
              <a:t>$$ </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CREATE</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FUNCTION</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function_name</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err="1">
                <a:solidFill>
                  <a:srgbClr val="555555"/>
                </a:solidFill>
                <a:latin typeface="Courier New" panose="02070309020205020404" pitchFamily="49" charset="0"/>
                <a:cs typeface="Courier New" panose="02070309020205020404" pitchFamily="49" charset="0"/>
              </a:rPr>
              <a:t>variable_name</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383DBA"/>
                </a:solidFill>
                <a:latin typeface="Courier New" panose="02070309020205020404" pitchFamily="49" charset="0"/>
                <a:ea typeface="ヒラギノ角ゴ Pro W3" pitchFamily="-105" charset="-128"/>
                <a:cs typeface="Courier New" panose="02070309020205020404" pitchFamily="49" charset="0"/>
              </a:rPr>
              <a:t>data_type</a:t>
            </a:r>
            <a:r>
              <a:rPr lang="en-US" altLang="en-US" dirty="0">
                <a:solidFill>
                  <a:srgbClr val="555555"/>
                </a:solidFill>
                <a:latin typeface="Courier New" panose="02070309020205020404" pitchFamily="49" charset="0"/>
                <a:cs typeface="Courier New" panose="02070309020205020404" pitchFamily="49" charset="0"/>
              </a:rPr>
              <a:t>, ...)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RETURNS</a:t>
            </a:r>
            <a:r>
              <a:rPr lang="en-US" altLang="en-US" dirty="0">
                <a:latin typeface="Courier New" panose="02070309020205020404" pitchFamily="49" charset="0"/>
                <a:cs typeface="Courier New" panose="02070309020205020404" pitchFamily="49" charset="0"/>
              </a:rPr>
              <a:t> </a:t>
            </a:r>
            <a:r>
              <a:rPr lang="en-US" altLang="en-US" dirty="0" err="1">
                <a:solidFill>
                  <a:srgbClr val="383DBA"/>
                </a:solidFill>
                <a:latin typeface="Courier New" panose="02070309020205020404" pitchFamily="49" charset="0"/>
                <a:ea typeface="ヒラギノ角ゴ Pro W3" pitchFamily="-105" charset="-128"/>
                <a:cs typeface="Courier New" panose="02070309020205020404" pitchFamily="49" charset="0"/>
              </a:rPr>
              <a:t>data_type</a:t>
            </a:r>
            <a:endPar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endParaRP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BEGIN</a:t>
            </a: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DECLARE</a:t>
            </a:r>
            <a:r>
              <a:rPr lang="en-US" altLang="en-US" dirty="0">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variables|cursors|constants</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dirty="0">
                <a:solidFill>
                  <a:srgbClr val="555555"/>
                </a:solidFill>
                <a:latin typeface="Courier New" panose="02070309020205020404" pitchFamily="49" charset="0"/>
                <a:cs typeface="Courier New" panose="02070309020205020404" pitchFamily="49" charset="0"/>
              </a:rPr>
              <a:t>  ...</a:t>
            </a: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RETURN</a:t>
            </a:r>
            <a:r>
              <a:rPr lang="en-US" altLang="en-US" dirty="0">
                <a:solidFill>
                  <a:srgbClr val="555555"/>
                </a:solidFill>
                <a:latin typeface="Courier New" panose="02070309020205020404" pitchFamily="49" charset="0"/>
                <a:cs typeface="Courier New" panose="02070309020205020404" pitchFamily="49" charset="0"/>
              </a:rPr>
              <a:t> (variable);</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END</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dirty="0">
                <a:solidFill>
                  <a:srgbClr val="555555"/>
                </a:solidFill>
                <a:latin typeface="Courier New" panose="02070309020205020404" pitchFamily="49" charset="0"/>
                <a:cs typeface="Courier New" panose="02070309020205020404" pitchFamily="49" charset="0"/>
              </a:rPr>
              <a:t> ;</a:t>
            </a:r>
            <a:endParaRPr lang="en-US" altLang="en-US" dirty="0">
              <a:solidFill>
                <a:srgbClr val="555555"/>
              </a:solidFill>
              <a:latin typeface="Courier New" panose="02070309020205020404" pitchFamily="49" charset="0"/>
              <a:cs typeface="Courier New" panose="02070309020205020404" pitchFamily="49" charset="0"/>
            </a:endParaRPr>
          </a:p>
          <a:p>
            <a:pPr marL="0" indent="0">
              <a:lnSpc>
                <a:spcPct val="120000"/>
              </a:lnSpc>
              <a:spcBef>
                <a:spcPts val="0"/>
              </a:spcBef>
              <a:buNone/>
            </a:pPr>
            <a:endParaRPr lang="en-US" sz="2933"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altLang="en-US" dirty="0"/>
              <a:t>Call the function:</a:t>
            </a:r>
            <a:r>
              <a:rPr lang="en-US" altLang="en-US" i="1" dirty="0"/>
              <a:t> </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SELECT</a:t>
            </a:r>
            <a:r>
              <a:rPr lang="en-US" dirty="0">
                <a:latin typeface="Courier New" panose="02070309020205020404" pitchFamily="49" charset="0"/>
                <a:cs typeface="Courier New" panose="02070309020205020404" pitchFamily="49" charset="0"/>
              </a:rPr>
              <a:t> </a:t>
            </a:r>
            <a:r>
              <a:rPr lang="en-US" dirty="0" err="1">
                <a:solidFill>
                  <a:srgbClr val="555555"/>
                </a:solidFill>
                <a:latin typeface="Courier New" panose="02070309020205020404" pitchFamily="49" charset="0"/>
                <a:cs typeface="Courier New" panose="02070309020205020404" pitchFamily="49" charset="0"/>
              </a:rPr>
              <a:t>function_name</a:t>
            </a:r>
            <a:r>
              <a:rPr lang="en-US" dirty="0">
                <a:solidFill>
                  <a:srgbClr val="555555"/>
                </a:solidFill>
                <a:latin typeface="Courier New" panose="02070309020205020404" pitchFamily="49" charset="0"/>
                <a:cs typeface="Courier New" panose="02070309020205020404" pitchFamily="49" charset="0"/>
              </a:rPr>
              <a:t>(variable</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FROM DUAL</a:t>
            </a:r>
            <a:r>
              <a:rPr lang="en-US" altLang="en-US" dirty="0">
                <a:solidFill>
                  <a:srgbClr val="555555"/>
                </a:solidFill>
                <a:latin typeface="Courier New" panose="02070309020205020404" pitchFamily="49" charset="0"/>
                <a:cs typeface="Courier New" panose="02070309020205020404" pitchFamily="49" charset="0"/>
              </a:rPr>
              <a:t>;</a:t>
            </a:r>
          </a:p>
        </p:txBody>
      </p:sp>
      <p:sp>
        <p:nvSpPr>
          <p:cNvPr id="4" name="Slide Number Placeholder 3"/>
          <p:cNvSpPr>
            <a:spLocks noGrp="1"/>
          </p:cNvSpPr>
          <p:nvPr>
            <p:ph type="sldNum" sz="quarter" idx="12"/>
          </p:nvPr>
        </p:nvSpPr>
        <p:spPr/>
        <p:txBody>
          <a:bodyPr/>
          <a:lstStyle>
            <a:lvl1pPr eaLnBrk="0" hangingPunct="0">
              <a:defRPr>
                <a:solidFill>
                  <a:schemeClr val="tx1"/>
                </a:solidFill>
                <a:latin typeface="Tahoma" panose="020B0604030504040204" pitchFamily="34" charset="0"/>
                <a:cs typeface="Arial" panose="020B0604020202020204" pitchFamily="34" charset="0"/>
              </a:defRPr>
            </a:lvl1pPr>
            <a:lvl2pPr marL="742932" indent="-285744" eaLnBrk="0" hangingPunct="0">
              <a:defRPr>
                <a:solidFill>
                  <a:schemeClr val="tx1"/>
                </a:solidFill>
                <a:latin typeface="Tahoma" panose="020B0604030504040204" pitchFamily="34" charset="0"/>
                <a:cs typeface="Arial" panose="020B0604020202020204" pitchFamily="34" charset="0"/>
              </a:defRPr>
            </a:lvl2pPr>
            <a:lvl3pPr marL="1142971" indent="-228594" eaLnBrk="0" hangingPunct="0">
              <a:defRPr>
                <a:solidFill>
                  <a:schemeClr val="tx1"/>
                </a:solidFill>
                <a:latin typeface="Tahoma" panose="020B0604030504040204" pitchFamily="34" charset="0"/>
                <a:cs typeface="Arial" panose="020B0604020202020204" pitchFamily="34" charset="0"/>
              </a:defRPr>
            </a:lvl3pPr>
            <a:lvl4pPr marL="1600160" indent="-228594" eaLnBrk="0" hangingPunct="0">
              <a:defRPr>
                <a:solidFill>
                  <a:schemeClr val="tx1"/>
                </a:solidFill>
                <a:latin typeface="Tahoma" panose="020B0604030504040204" pitchFamily="34" charset="0"/>
                <a:cs typeface="Arial" panose="020B0604020202020204" pitchFamily="34" charset="0"/>
              </a:defRPr>
            </a:lvl4pPr>
            <a:lvl5pPr marL="2057349" indent="-228594" eaLnBrk="0" hangingPunct="0">
              <a:defRPr>
                <a:solidFill>
                  <a:schemeClr val="tx1"/>
                </a:solidFill>
                <a:latin typeface="Tahoma" panose="020B0604030504040204" pitchFamily="34" charset="0"/>
                <a:cs typeface="Arial" panose="020B0604020202020204" pitchFamily="34" charset="0"/>
              </a:defRPr>
            </a:lvl5pPr>
            <a:lvl6pPr marL="2514537"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726"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8914"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103"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fld id="{B9C74515-7B0D-4FFF-AF63-23DE1D3D4F1B}" type="slidenum">
              <a:rPr lang="en-US" altLang="en-US" smtClean="0"/>
              <a:pPr/>
              <a:t>10</a:t>
            </a:fld>
            <a:endParaRPr lang="en-US" altLang="en-US" dirty="0"/>
          </a:p>
        </p:txBody>
      </p:sp>
    </p:spTree>
    <p:extLst>
      <p:ext uri="{BB962C8B-B14F-4D97-AF65-F5344CB8AC3E}">
        <p14:creationId xmlns:p14="http://schemas.microsoft.com/office/powerpoint/2010/main" val="2871837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wipe(left)">
                                      <p:cBhvr>
                                        <p:cTn id="7" dur="200"/>
                                        <p:tgtEl>
                                          <p:spTgt spid="5">
                                            <p:txEl>
                                              <p:pRg st="1" end="1"/>
                                            </p:txEl>
                                          </p:spTgt>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5">
                                            <p:txEl>
                                              <p:pRg st="8" end="8"/>
                                            </p:txEl>
                                          </p:spTgt>
                                        </p:tgtEl>
                                        <p:attrNameLst>
                                          <p:attrName>style.visibility</p:attrName>
                                        </p:attrNameLst>
                                      </p:cBhvr>
                                      <p:to>
                                        <p:strVal val="visible"/>
                                      </p:to>
                                    </p:set>
                                    <p:animEffect transition="in" filter="wipe(left)">
                                      <p:cBhvr>
                                        <p:cTn id="11" dur="200"/>
                                        <p:tgtEl>
                                          <p:spTgt spid="5">
                                            <p:txEl>
                                              <p:pRg st="8" end="8"/>
                                            </p:txEl>
                                          </p:spTgt>
                                        </p:tgtEl>
                                      </p:cBhvr>
                                    </p:animEffect>
                                  </p:childTnLst>
                                </p:cTn>
                              </p:par>
                            </p:childTnLst>
                          </p:cTn>
                        </p:par>
                        <p:par>
                          <p:cTn id="12" fill="hold">
                            <p:stCondLst>
                              <p:cond delay="400"/>
                            </p:stCondLst>
                            <p:childTnLst>
                              <p:par>
                                <p:cTn id="13" presetID="22" presetClass="entr" presetSubtype="8" fill="hold"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wipe(left)">
                                      <p:cBhvr>
                                        <p:cTn id="15" dur="200"/>
                                        <p:tgtEl>
                                          <p:spTgt spid="5">
                                            <p:txEl>
                                              <p:pRg st="2" end="2"/>
                                            </p:txEl>
                                          </p:spTgt>
                                        </p:tgtEl>
                                      </p:cBhvr>
                                    </p:animEffect>
                                  </p:childTnLst>
                                </p:cTn>
                              </p:par>
                            </p:childTnLst>
                          </p:cTn>
                        </p:par>
                        <p:par>
                          <p:cTn id="16" fill="hold">
                            <p:stCondLst>
                              <p:cond delay="600"/>
                            </p:stCondLst>
                            <p:childTnLst>
                              <p:par>
                                <p:cTn id="17" presetID="22" presetClass="entr" presetSubtype="8" fill="hold" nodeType="after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wipe(left)">
                                      <p:cBhvr>
                                        <p:cTn id="19" dur="200"/>
                                        <p:tgtEl>
                                          <p:spTgt spid="5">
                                            <p:txEl>
                                              <p:pRg st="3" end="3"/>
                                            </p:txEl>
                                          </p:spTgt>
                                        </p:tgtEl>
                                      </p:cBhvr>
                                    </p:animEffect>
                                  </p:childTnLst>
                                </p:cTn>
                              </p:par>
                            </p:childTnLst>
                          </p:cTn>
                        </p:par>
                        <p:par>
                          <p:cTn id="20" fill="hold">
                            <p:stCondLst>
                              <p:cond delay="800"/>
                            </p:stCondLst>
                            <p:childTnLst>
                              <p:par>
                                <p:cTn id="21" presetID="22" presetClass="entr" presetSubtype="8" fill="hold" nodeType="afterEffect">
                                  <p:stCondLst>
                                    <p:cond delay="0"/>
                                  </p:stCondLst>
                                  <p:childTnLst>
                                    <p:set>
                                      <p:cBhvr>
                                        <p:cTn id="22" dur="1" fill="hold">
                                          <p:stCondLst>
                                            <p:cond delay="0"/>
                                          </p:stCondLst>
                                        </p:cTn>
                                        <p:tgtEl>
                                          <p:spTgt spid="5">
                                            <p:txEl>
                                              <p:pRg st="7" end="7"/>
                                            </p:txEl>
                                          </p:spTgt>
                                        </p:tgtEl>
                                        <p:attrNameLst>
                                          <p:attrName>style.visibility</p:attrName>
                                        </p:attrNameLst>
                                      </p:cBhvr>
                                      <p:to>
                                        <p:strVal val="visible"/>
                                      </p:to>
                                    </p:set>
                                    <p:animEffect transition="in" filter="wipe(left)">
                                      <p:cBhvr>
                                        <p:cTn id="23" dur="200"/>
                                        <p:tgtEl>
                                          <p:spTgt spid="5">
                                            <p:txEl>
                                              <p:pRg st="7" end="7"/>
                                            </p:txEl>
                                          </p:spTgt>
                                        </p:tgtEl>
                                      </p:cBhvr>
                                    </p:animEffect>
                                  </p:childTnLst>
                                </p:cTn>
                              </p:par>
                            </p:childTnLst>
                          </p:cTn>
                        </p:par>
                        <p:par>
                          <p:cTn id="24" fill="hold">
                            <p:stCondLst>
                              <p:cond delay="1000"/>
                            </p:stCondLst>
                            <p:childTnLst>
                              <p:par>
                                <p:cTn id="25" presetID="22" presetClass="entr" presetSubtype="8" fill="hold" nodeType="after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200"/>
                                        <p:tgtEl>
                                          <p:spTgt spid="5">
                                            <p:txEl>
                                              <p:pRg st="4" end="4"/>
                                            </p:txEl>
                                          </p:spTgt>
                                        </p:tgtEl>
                                      </p:cBhvr>
                                    </p:animEffect>
                                  </p:childTnLst>
                                </p:cTn>
                              </p:par>
                            </p:childTnLst>
                          </p:cTn>
                        </p:par>
                        <p:par>
                          <p:cTn id="28" fill="hold">
                            <p:stCondLst>
                              <p:cond delay="1200"/>
                            </p:stCondLst>
                            <p:childTnLst>
                              <p:par>
                                <p:cTn id="29" presetID="22" presetClass="entr" presetSubtype="8" fill="hold" nodeType="afterEffect">
                                  <p:stCondLst>
                                    <p:cond delay="0"/>
                                  </p:stCondLst>
                                  <p:childTnLst>
                                    <p:set>
                                      <p:cBhvr>
                                        <p:cTn id="30" dur="1" fill="hold">
                                          <p:stCondLst>
                                            <p:cond delay="0"/>
                                          </p:stCondLst>
                                        </p:cTn>
                                        <p:tgtEl>
                                          <p:spTgt spid="5">
                                            <p:txEl>
                                              <p:pRg st="5" end="5"/>
                                            </p:txEl>
                                          </p:spTgt>
                                        </p:tgtEl>
                                        <p:attrNameLst>
                                          <p:attrName>style.visibility</p:attrName>
                                        </p:attrNameLst>
                                      </p:cBhvr>
                                      <p:to>
                                        <p:strVal val="visible"/>
                                      </p:to>
                                    </p:set>
                                    <p:animEffect transition="in" filter="wipe(left)">
                                      <p:cBhvr>
                                        <p:cTn id="31" dur="200"/>
                                        <p:tgtEl>
                                          <p:spTgt spid="5">
                                            <p:txEl>
                                              <p:pRg st="5" end="5"/>
                                            </p:txEl>
                                          </p:spTgt>
                                        </p:tgtEl>
                                      </p:cBhvr>
                                    </p:animEffect>
                                  </p:childTnLst>
                                </p:cTn>
                              </p:par>
                            </p:childTnLst>
                          </p:cTn>
                        </p:par>
                        <p:par>
                          <p:cTn id="32" fill="hold">
                            <p:stCondLst>
                              <p:cond delay="1400"/>
                            </p:stCondLst>
                            <p:childTnLst>
                              <p:par>
                                <p:cTn id="33" presetID="22" presetClass="entr" presetSubtype="8" fill="hold" nodeType="after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Effect transition="in" filter="wipe(left)">
                                      <p:cBhvr>
                                        <p:cTn id="35" dur="200"/>
                                        <p:tgtEl>
                                          <p:spTgt spid="5">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5">
                                            <p:txEl>
                                              <p:pRg st="10" end="10"/>
                                            </p:txEl>
                                          </p:spTgt>
                                        </p:tgtEl>
                                        <p:attrNameLst>
                                          <p:attrName>style.visibility</p:attrName>
                                        </p:attrNameLst>
                                      </p:cBhvr>
                                      <p:to>
                                        <p:strVal val="visible"/>
                                      </p:to>
                                    </p:set>
                                    <p:animEffect transition="in" filter="fade">
                                      <p:cBhvr>
                                        <p:cTn id="40" dur="200"/>
                                        <p:tgtEl>
                                          <p:spTgt spid="5">
                                            <p:txEl>
                                              <p:pRg st="10" end="10"/>
                                            </p:txEl>
                                          </p:spTgt>
                                        </p:tgtEl>
                                      </p:cBhvr>
                                    </p:animEffect>
                                  </p:childTnLst>
                                </p:cTn>
                              </p:par>
                              <p:par>
                                <p:cTn id="41" presetID="22" presetClass="entr" presetSubtype="8" fill="hold" nodeType="withEffect">
                                  <p:stCondLst>
                                    <p:cond delay="0"/>
                                  </p:stCondLst>
                                  <p:childTnLst>
                                    <p:set>
                                      <p:cBhvr>
                                        <p:cTn id="42" dur="1" fill="hold">
                                          <p:stCondLst>
                                            <p:cond delay="0"/>
                                          </p:stCondLst>
                                        </p:cTn>
                                        <p:tgtEl>
                                          <p:spTgt spid="5">
                                            <p:txEl>
                                              <p:pRg st="11" end="11"/>
                                            </p:txEl>
                                          </p:spTgt>
                                        </p:tgtEl>
                                        <p:attrNameLst>
                                          <p:attrName>style.visibility</p:attrName>
                                        </p:attrNameLst>
                                      </p:cBhvr>
                                      <p:to>
                                        <p:strVal val="visible"/>
                                      </p:to>
                                    </p:set>
                                    <p:animEffect transition="in" filter="wipe(left)">
                                      <p:cBhvr>
                                        <p:cTn id="43" dur="200"/>
                                        <p:tgtEl>
                                          <p:spTgt spid="5">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2562" name="Rectangle 2"/>
          <p:cNvSpPr>
            <a:spLocks noGrp="1" noChangeArrowheads="1"/>
          </p:cNvSpPr>
          <p:nvPr>
            <p:ph type="title"/>
          </p:nvPr>
        </p:nvSpPr>
        <p:spPr/>
        <p:txBody>
          <a:bodyPr/>
          <a:lstStyle/>
          <a:p>
            <a:r>
              <a:rPr lang="en-US" dirty="0"/>
              <a:t>Function Example</a:t>
            </a:r>
          </a:p>
        </p:txBody>
      </p:sp>
      <p:sp>
        <p:nvSpPr>
          <p:cNvPr id="5" name="Content Placeholder 4"/>
          <p:cNvSpPr>
            <a:spLocks noGrp="1"/>
          </p:cNvSpPr>
          <p:nvPr>
            <p:ph idx="1"/>
          </p:nvPr>
        </p:nvSpPr>
        <p:spPr>
          <a:xfrm>
            <a:off x="312420" y="1355194"/>
            <a:ext cx="11567160" cy="5366281"/>
          </a:xfrm>
        </p:spPr>
        <p:txBody>
          <a:bodyPr>
            <a:normAutofit lnSpcReduction="10000"/>
          </a:bodyPr>
          <a:lstStyle/>
          <a:p>
            <a:pPr marL="0" indent="0">
              <a:lnSpc>
                <a:spcPct val="120000"/>
              </a:lnSpc>
              <a:spcBef>
                <a:spcPts val="0"/>
              </a:spcBef>
              <a:buNone/>
            </a:pPr>
            <a:r>
              <a:rPr lang="en-US" b="1" i="1" dirty="0"/>
              <a:t>Function:</a:t>
            </a:r>
            <a:r>
              <a:rPr lang="en-US" i="1" dirty="0"/>
              <a:t> Create a function named </a:t>
            </a:r>
            <a:r>
              <a:rPr lang="en-US" i="1" dirty="0" err="1"/>
              <a:t>get_payment_type</a:t>
            </a:r>
            <a:r>
              <a:rPr lang="en-US" i="1" dirty="0"/>
              <a:t> that returns the payment type for a particular order.</a:t>
            </a:r>
            <a:endParaRPr lang="en-US" altLang="en-US" i="1" dirty="0"/>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dirty="0">
                <a:solidFill>
                  <a:srgbClr val="555555"/>
                </a:solidFill>
                <a:latin typeface="Courier New" panose="02070309020205020404" pitchFamily="49" charset="0"/>
                <a:cs typeface="Courier New" panose="02070309020205020404" pitchFamily="49" charset="0"/>
              </a:rPr>
              <a:t> $$</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CREATE</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FUNCTION</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ea typeface="ヒラギノ角ゴ Pro W3" pitchFamily="-105" charset="-128"/>
                <a:cs typeface="Courier New" panose="02070309020205020404" pitchFamily="49" charset="0"/>
              </a:rPr>
              <a:t>get_payment_type</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err="1">
                <a:solidFill>
                  <a:srgbClr val="555555"/>
                </a:solidFill>
                <a:latin typeface="Courier New" panose="02070309020205020404" pitchFamily="49" charset="0"/>
                <a:cs typeface="Courier New" panose="02070309020205020404" pitchFamily="49" charset="0"/>
              </a:rPr>
              <a:t>vOrderID</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integer</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RETURNS</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varchar</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50</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BEGIN</a:t>
            </a: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DECLARE</a:t>
            </a:r>
            <a:r>
              <a:rPr lang="en-US" altLang="en-US" dirty="0">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vPmtType</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varchar</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50</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SELECT DISTINCT</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description`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INTO</a:t>
            </a:r>
            <a:r>
              <a:rPr lang="en-US" altLang="en-US" dirty="0">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vPmtType</a:t>
            </a:r>
            <a:endParaRPr lang="en-US" altLang="en-US" dirty="0">
              <a:solidFill>
                <a:srgbClr val="555555"/>
              </a:solidFill>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FROM</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`payment`</a:t>
            </a:r>
            <a:r>
              <a:rPr lang="en-US" altLang="en-US" dirty="0">
                <a:solidFill>
                  <a:srgbClr val="555555"/>
                </a:solidFill>
                <a:latin typeface="Courier New" panose="02070309020205020404" pitchFamily="49" charset="0"/>
                <a:cs typeface="Courier New" panose="02070309020205020404" pitchFamily="49" charset="0"/>
              </a:rPr>
              <a:t> p</a:t>
            </a: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JOIN</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a:t>
            </a:r>
            <a:r>
              <a:rPr lang="en-US" altLang="en-US" dirty="0" err="1">
                <a:solidFill>
                  <a:srgbClr val="770088"/>
                </a:solidFill>
                <a:latin typeface="Courier New" panose="02070309020205020404" pitchFamily="49" charset="0"/>
                <a:cs typeface="Courier New" panose="02070309020205020404" pitchFamily="49" charset="0"/>
              </a:rPr>
              <a:t>payment_type</a:t>
            </a:r>
            <a:r>
              <a:rPr lang="en-US" altLang="en-US" dirty="0">
                <a:solidFill>
                  <a:srgbClr val="770088"/>
                </a:solidFill>
                <a:latin typeface="Courier New" panose="02070309020205020404" pitchFamily="49" charset="0"/>
                <a:cs typeface="Courier New" panose="02070309020205020404" pitchFamily="49" charset="0"/>
              </a:rPr>
              <a:t>`</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pt</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ON</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p.</a:t>
            </a:r>
            <a:r>
              <a:rPr lang="en-US" altLang="en-US" dirty="0" err="1">
                <a:solidFill>
                  <a:srgbClr val="770088"/>
                </a:solidFill>
                <a:latin typeface="Courier New" panose="02070309020205020404" pitchFamily="49" charset="0"/>
                <a:cs typeface="Courier New" panose="02070309020205020404" pitchFamily="49" charset="0"/>
              </a:rPr>
              <a:t>payment_type_id</a:t>
            </a:r>
            <a:r>
              <a:rPr lang="en-US" altLang="en-US" dirty="0">
                <a:solidFill>
                  <a:srgbClr val="770088"/>
                </a:solidFill>
                <a:latin typeface="Courier New" panose="02070309020205020404" pitchFamily="49" charset="0"/>
                <a:cs typeface="Courier New" panose="02070309020205020404" pitchFamily="49" charset="0"/>
              </a:rPr>
              <a:t> </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pt.</a:t>
            </a:r>
            <a:r>
              <a:rPr lang="en-US" altLang="en-US" dirty="0" err="1">
                <a:solidFill>
                  <a:srgbClr val="770088"/>
                </a:solidFill>
                <a:latin typeface="Courier New" panose="02070309020205020404" pitchFamily="49" charset="0"/>
                <a:cs typeface="Courier New" panose="02070309020205020404" pitchFamily="49" charset="0"/>
              </a:rPr>
              <a:t>payment_type_id</a:t>
            </a:r>
            <a:endParaRPr lang="en-US" altLang="en-US" dirty="0">
              <a:solidFill>
                <a:srgbClr val="770088"/>
              </a:solidFill>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WHERE</a:t>
            </a:r>
            <a:r>
              <a:rPr lang="en-US" altLang="en-US" dirty="0">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p.</a:t>
            </a:r>
            <a:r>
              <a:rPr lang="en-US" altLang="en-US" dirty="0" err="1">
                <a:solidFill>
                  <a:srgbClr val="770088"/>
                </a:solidFill>
                <a:latin typeface="Courier New" panose="02070309020205020404" pitchFamily="49" charset="0"/>
                <a:cs typeface="Courier New" panose="02070309020205020404" pitchFamily="49" charset="0"/>
              </a:rPr>
              <a:t>order_id</a:t>
            </a:r>
            <a:r>
              <a:rPr lang="en-US" altLang="en-US" dirty="0">
                <a:solidFill>
                  <a:srgbClr val="555555"/>
                </a:solidFill>
                <a:latin typeface="Courier New" panose="02070309020205020404" pitchFamily="49" charset="0"/>
                <a:cs typeface="Courier New" panose="02070309020205020404" pitchFamily="49" charset="0"/>
              </a:rPr>
              <a:t> = </a:t>
            </a:r>
            <a:r>
              <a:rPr lang="en-US" altLang="en-US" dirty="0" err="1">
                <a:latin typeface="Courier New" panose="02070309020205020404" pitchFamily="49" charset="0"/>
                <a:cs typeface="Courier New" panose="02070309020205020404" pitchFamily="49" charset="0"/>
              </a:rPr>
              <a:t>vOrderID</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RETURN</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vPmtType</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END</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dirty="0">
                <a:solidFill>
                  <a:srgbClr val="555555"/>
                </a:solidFill>
                <a:latin typeface="Courier New" panose="02070309020205020404" pitchFamily="49" charset="0"/>
                <a:cs typeface="Courier New" panose="02070309020205020404" pitchFamily="49" charset="0"/>
              </a:rPr>
              <a:t> ;</a:t>
            </a:r>
          </a:p>
          <a:p>
            <a:pPr marL="0" indent="0">
              <a:lnSpc>
                <a:spcPct val="120000"/>
              </a:lnSpc>
              <a:spcBef>
                <a:spcPts val="0"/>
              </a:spcBef>
              <a:buNone/>
            </a:pPr>
            <a:endParaRPr lang="en-US" altLang="en-US"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altLang="en-US" dirty="0"/>
              <a:t>Call the function:</a:t>
            </a:r>
            <a:r>
              <a:rPr lang="en-US" altLang="en-US" i="1" dirty="0"/>
              <a:t> </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SELECT</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a:t>
            </a:r>
            <a:r>
              <a:rPr lang="en-US" altLang="en-US" dirty="0" err="1">
                <a:solidFill>
                  <a:srgbClr val="770088"/>
                </a:solidFill>
                <a:latin typeface="Courier New" panose="02070309020205020404" pitchFamily="49" charset="0"/>
                <a:cs typeface="Courier New" panose="02070309020205020404" pitchFamily="49" charset="0"/>
              </a:rPr>
              <a:t>order_id</a:t>
            </a:r>
            <a:r>
              <a:rPr lang="en-US" altLang="en-US" dirty="0">
                <a:solidFill>
                  <a:srgbClr val="770088"/>
                </a:solidFill>
                <a:latin typeface="Courier New" panose="02070309020205020404" pitchFamily="49" charset="0"/>
                <a:cs typeface="Courier New" panose="02070309020205020404" pitchFamily="49" charset="0"/>
              </a:rPr>
              <a:t>`</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ea typeface="ヒラギノ角ゴ Pro W3" pitchFamily="-105" charset="-128"/>
                <a:cs typeface="Courier New" panose="02070309020205020404" pitchFamily="49" charset="0"/>
              </a:rPr>
              <a:t>get_payment_type</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a:solidFill>
                  <a:srgbClr val="770088"/>
                </a:solidFill>
                <a:latin typeface="Courier New" panose="02070309020205020404" pitchFamily="49" charset="0"/>
                <a:cs typeface="Courier New" panose="02070309020205020404" pitchFamily="49" charset="0"/>
              </a:rPr>
              <a:t>`</a:t>
            </a:r>
            <a:r>
              <a:rPr lang="en-US" altLang="en-US" dirty="0" err="1">
                <a:solidFill>
                  <a:srgbClr val="770088"/>
                </a:solidFill>
                <a:latin typeface="Courier New" panose="02070309020205020404" pitchFamily="49" charset="0"/>
                <a:cs typeface="Courier New" panose="02070309020205020404" pitchFamily="49" charset="0"/>
              </a:rPr>
              <a:t>order_id</a:t>
            </a:r>
            <a:r>
              <a:rPr lang="en-US" altLang="en-US" dirty="0">
                <a:solidFill>
                  <a:srgbClr val="770088"/>
                </a:solidFill>
                <a:latin typeface="Courier New" panose="02070309020205020404" pitchFamily="49" charset="0"/>
                <a:cs typeface="Courier New" panose="02070309020205020404" pitchFamily="49" charset="0"/>
              </a:rPr>
              <a:t>`</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AS</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a:t>
            </a:r>
            <a:r>
              <a:rPr lang="en-US" altLang="en-US" dirty="0" err="1">
                <a:solidFill>
                  <a:srgbClr val="770088"/>
                </a:solidFill>
                <a:latin typeface="Courier New" panose="02070309020205020404" pitchFamily="49" charset="0"/>
                <a:cs typeface="Courier New" panose="02070309020205020404" pitchFamily="49" charset="0"/>
              </a:rPr>
              <a:t>pmt_type</a:t>
            </a:r>
            <a:r>
              <a:rPr lang="en-US" altLang="en-US" dirty="0">
                <a:solidFill>
                  <a:srgbClr val="770088"/>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FROM</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`order`</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ORDER</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BY</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a:t>
            </a:r>
            <a:r>
              <a:rPr lang="en-US" altLang="en-US" dirty="0" err="1">
                <a:solidFill>
                  <a:srgbClr val="770088"/>
                </a:solidFill>
                <a:latin typeface="Courier New" panose="02070309020205020404" pitchFamily="49" charset="0"/>
                <a:cs typeface="Courier New" panose="02070309020205020404" pitchFamily="49" charset="0"/>
              </a:rPr>
              <a:t>order_id</a:t>
            </a:r>
            <a:r>
              <a:rPr lang="en-US" altLang="en-US" dirty="0">
                <a:solidFill>
                  <a:srgbClr val="770088"/>
                </a:solidFill>
                <a:latin typeface="Courier New" panose="02070309020205020404" pitchFamily="49" charset="0"/>
                <a:cs typeface="Courier New" panose="02070309020205020404" pitchFamily="49" charset="0"/>
              </a:rPr>
              <a:t>`</a:t>
            </a:r>
            <a:r>
              <a:rPr lang="en-US" altLang="en-US" dirty="0">
                <a:solidFill>
                  <a:srgbClr val="555555"/>
                </a:solidFill>
                <a:latin typeface="Courier New" panose="02070309020205020404" pitchFamily="49" charset="0"/>
                <a:cs typeface="Courier New" panose="02070309020205020404" pitchFamily="49" charset="0"/>
              </a:rPr>
              <a:t>;</a:t>
            </a:r>
          </a:p>
        </p:txBody>
      </p:sp>
      <p:sp>
        <p:nvSpPr>
          <p:cNvPr id="4" name="Slide Number Placeholder 3"/>
          <p:cNvSpPr>
            <a:spLocks noGrp="1"/>
          </p:cNvSpPr>
          <p:nvPr>
            <p:ph type="sldNum" sz="quarter" idx="12"/>
          </p:nvPr>
        </p:nvSpPr>
        <p:spPr/>
        <p:txBody>
          <a:bodyPr/>
          <a:lstStyle>
            <a:lvl1pPr eaLnBrk="0" hangingPunct="0">
              <a:defRPr>
                <a:solidFill>
                  <a:schemeClr val="tx1"/>
                </a:solidFill>
                <a:latin typeface="Tahoma" panose="020B0604030504040204" pitchFamily="34" charset="0"/>
                <a:cs typeface="Arial" panose="020B0604020202020204" pitchFamily="34" charset="0"/>
              </a:defRPr>
            </a:lvl1pPr>
            <a:lvl2pPr marL="742932" indent="-285744" eaLnBrk="0" hangingPunct="0">
              <a:defRPr>
                <a:solidFill>
                  <a:schemeClr val="tx1"/>
                </a:solidFill>
                <a:latin typeface="Tahoma" panose="020B0604030504040204" pitchFamily="34" charset="0"/>
                <a:cs typeface="Arial" panose="020B0604020202020204" pitchFamily="34" charset="0"/>
              </a:defRPr>
            </a:lvl2pPr>
            <a:lvl3pPr marL="1142971" indent="-228594" eaLnBrk="0" hangingPunct="0">
              <a:defRPr>
                <a:solidFill>
                  <a:schemeClr val="tx1"/>
                </a:solidFill>
                <a:latin typeface="Tahoma" panose="020B0604030504040204" pitchFamily="34" charset="0"/>
                <a:cs typeface="Arial" panose="020B0604020202020204" pitchFamily="34" charset="0"/>
              </a:defRPr>
            </a:lvl3pPr>
            <a:lvl4pPr marL="1600160" indent="-228594" eaLnBrk="0" hangingPunct="0">
              <a:defRPr>
                <a:solidFill>
                  <a:schemeClr val="tx1"/>
                </a:solidFill>
                <a:latin typeface="Tahoma" panose="020B0604030504040204" pitchFamily="34" charset="0"/>
                <a:cs typeface="Arial" panose="020B0604020202020204" pitchFamily="34" charset="0"/>
              </a:defRPr>
            </a:lvl4pPr>
            <a:lvl5pPr marL="2057349" indent="-228594" eaLnBrk="0" hangingPunct="0">
              <a:defRPr>
                <a:solidFill>
                  <a:schemeClr val="tx1"/>
                </a:solidFill>
                <a:latin typeface="Tahoma" panose="020B0604030504040204" pitchFamily="34" charset="0"/>
                <a:cs typeface="Arial" panose="020B0604020202020204" pitchFamily="34" charset="0"/>
              </a:defRPr>
            </a:lvl5pPr>
            <a:lvl6pPr marL="2514537"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726"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8914"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103"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fld id="{B9C74515-7B0D-4FFF-AF63-23DE1D3D4F1B}" type="slidenum">
              <a:rPr lang="en-US" altLang="en-US" smtClean="0"/>
              <a:pPr/>
              <a:t>11</a:t>
            </a:fld>
            <a:endParaRPr lang="en-US" altLang="en-US" dirty="0"/>
          </a:p>
        </p:txBody>
      </p:sp>
    </p:spTree>
    <p:extLst>
      <p:ext uri="{BB962C8B-B14F-4D97-AF65-F5344CB8AC3E}">
        <p14:creationId xmlns:p14="http://schemas.microsoft.com/office/powerpoint/2010/main" val="1419523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wipe(left)">
                                      <p:cBhvr>
                                        <p:cTn id="7" dur="200"/>
                                        <p:tgtEl>
                                          <p:spTgt spid="5">
                                            <p:txEl>
                                              <p:pRg st="1" end="1"/>
                                            </p:txEl>
                                          </p:spTgt>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5">
                                            <p:txEl>
                                              <p:pRg st="11" end="11"/>
                                            </p:txEl>
                                          </p:spTgt>
                                        </p:tgtEl>
                                        <p:attrNameLst>
                                          <p:attrName>style.visibility</p:attrName>
                                        </p:attrNameLst>
                                      </p:cBhvr>
                                      <p:to>
                                        <p:strVal val="visible"/>
                                      </p:to>
                                    </p:set>
                                    <p:animEffect transition="in" filter="wipe(left)">
                                      <p:cBhvr>
                                        <p:cTn id="11" dur="200"/>
                                        <p:tgtEl>
                                          <p:spTgt spid="5">
                                            <p:txEl>
                                              <p:pRg st="11" end="11"/>
                                            </p:txEl>
                                          </p:spTgt>
                                        </p:tgtEl>
                                      </p:cBhvr>
                                    </p:animEffect>
                                  </p:childTnLst>
                                </p:cTn>
                              </p:par>
                            </p:childTnLst>
                          </p:cTn>
                        </p:par>
                        <p:par>
                          <p:cTn id="12" fill="hold">
                            <p:stCondLst>
                              <p:cond delay="400"/>
                            </p:stCondLst>
                            <p:childTnLst>
                              <p:par>
                                <p:cTn id="13" presetID="22" presetClass="entr" presetSubtype="8" fill="hold" nodeType="after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wipe(left)">
                                      <p:cBhvr>
                                        <p:cTn id="15" dur="200"/>
                                        <p:tgtEl>
                                          <p:spTgt spid="5">
                                            <p:txEl>
                                              <p:pRg st="2" end="2"/>
                                            </p:txEl>
                                          </p:spTgt>
                                        </p:tgtEl>
                                      </p:cBhvr>
                                    </p:animEffect>
                                  </p:childTnLst>
                                </p:cTn>
                              </p:par>
                            </p:childTnLst>
                          </p:cTn>
                        </p:par>
                        <p:par>
                          <p:cTn id="16" fill="hold">
                            <p:stCondLst>
                              <p:cond delay="600"/>
                            </p:stCondLst>
                            <p:childTnLst>
                              <p:par>
                                <p:cTn id="17" presetID="22" presetClass="entr" presetSubtype="8" fill="hold" nodeType="after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wipe(left)">
                                      <p:cBhvr>
                                        <p:cTn id="19" dur="200"/>
                                        <p:tgtEl>
                                          <p:spTgt spid="5">
                                            <p:txEl>
                                              <p:pRg st="3" end="3"/>
                                            </p:txEl>
                                          </p:spTgt>
                                        </p:tgtEl>
                                      </p:cBhvr>
                                    </p:animEffect>
                                  </p:childTnLst>
                                </p:cTn>
                              </p:par>
                            </p:childTnLst>
                          </p:cTn>
                        </p:par>
                        <p:par>
                          <p:cTn id="20" fill="hold">
                            <p:stCondLst>
                              <p:cond delay="800"/>
                            </p:stCondLst>
                            <p:childTnLst>
                              <p:par>
                                <p:cTn id="21" presetID="22" presetClass="entr" presetSubtype="8" fill="hold" nodeType="afterEffect">
                                  <p:stCondLst>
                                    <p:cond delay="0"/>
                                  </p:stCondLst>
                                  <p:childTnLst>
                                    <p:set>
                                      <p:cBhvr>
                                        <p:cTn id="22" dur="1" fill="hold">
                                          <p:stCondLst>
                                            <p:cond delay="0"/>
                                          </p:stCondLst>
                                        </p:cTn>
                                        <p:tgtEl>
                                          <p:spTgt spid="5">
                                            <p:txEl>
                                              <p:pRg st="10" end="10"/>
                                            </p:txEl>
                                          </p:spTgt>
                                        </p:tgtEl>
                                        <p:attrNameLst>
                                          <p:attrName>style.visibility</p:attrName>
                                        </p:attrNameLst>
                                      </p:cBhvr>
                                      <p:to>
                                        <p:strVal val="visible"/>
                                      </p:to>
                                    </p:set>
                                    <p:animEffect transition="in" filter="wipe(left)">
                                      <p:cBhvr>
                                        <p:cTn id="23" dur="200"/>
                                        <p:tgtEl>
                                          <p:spTgt spid="5">
                                            <p:txEl>
                                              <p:pRg st="10" end="10"/>
                                            </p:txEl>
                                          </p:spTgt>
                                        </p:tgtEl>
                                      </p:cBhvr>
                                    </p:animEffect>
                                  </p:childTnLst>
                                </p:cTn>
                              </p:par>
                            </p:childTnLst>
                          </p:cTn>
                        </p:par>
                        <p:par>
                          <p:cTn id="24" fill="hold">
                            <p:stCondLst>
                              <p:cond delay="1000"/>
                            </p:stCondLst>
                            <p:childTnLst>
                              <p:par>
                                <p:cTn id="25" presetID="22" presetClass="entr" presetSubtype="8" fill="hold" nodeType="afterEffect">
                                  <p:stCondLst>
                                    <p:cond delay="0"/>
                                  </p:stCondLst>
                                  <p:childTnLst>
                                    <p:set>
                                      <p:cBhvr>
                                        <p:cTn id="26" dur="1" fill="hold">
                                          <p:stCondLst>
                                            <p:cond delay="0"/>
                                          </p:stCondLst>
                                        </p:cTn>
                                        <p:tgtEl>
                                          <p:spTgt spid="5">
                                            <p:txEl>
                                              <p:pRg st="4" end="4"/>
                                            </p:txEl>
                                          </p:spTgt>
                                        </p:tgtEl>
                                        <p:attrNameLst>
                                          <p:attrName>style.visibility</p:attrName>
                                        </p:attrNameLst>
                                      </p:cBhvr>
                                      <p:to>
                                        <p:strVal val="visible"/>
                                      </p:to>
                                    </p:set>
                                    <p:animEffect transition="in" filter="wipe(left)">
                                      <p:cBhvr>
                                        <p:cTn id="27" dur="200"/>
                                        <p:tgtEl>
                                          <p:spTgt spid="5">
                                            <p:txEl>
                                              <p:pRg st="4" end="4"/>
                                            </p:txEl>
                                          </p:spTgt>
                                        </p:tgtEl>
                                      </p:cBhvr>
                                    </p:animEffect>
                                  </p:childTnLst>
                                </p:cTn>
                              </p:par>
                            </p:childTnLst>
                          </p:cTn>
                        </p:par>
                        <p:par>
                          <p:cTn id="28" fill="hold">
                            <p:stCondLst>
                              <p:cond delay="1200"/>
                            </p:stCondLst>
                            <p:childTnLst>
                              <p:par>
                                <p:cTn id="29" presetID="22" presetClass="entr" presetSubtype="8" fill="hold" nodeType="afterEffect">
                                  <p:stCondLst>
                                    <p:cond delay="0"/>
                                  </p:stCondLst>
                                  <p:childTnLst>
                                    <p:set>
                                      <p:cBhvr>
                                        <p:cTn id="30" dur="1" fill="hold">
                                          <p:stCondLst>
                                            <p:cond delay="0"/>
                                          </p:stCondLst>
                                        </p:cTn>
                                        <p:tgtEl>
                                          <p:spTgt spid="5">
                                            <p:txEl>
                                              <p:pRg st="5" end="5"/>
                                            </p:txEl>
                                          </p:spTgt>
                                        </p:tgtEl>
                                        <p:attrNameLst>
                                          <p:attrName>style.visibility</p:attrName>
                                        </p:attrNameLst>
                                      </p:cBhvr>
                                      <p:to>
                                        <p:strVal val="visible"/>
                                      </p:to>
                                    </p:set>
                                    <p:animEffect transition="in" filter="wipe(left)">
                                      <p:cBhvr>
                                        <p:cTn id="31" dur="200"/>
                                        <p:tgtEl>
                                          <p:spTgt spid="5">
                                            <p:txEl>
                                              <p:pRg st="5" end="5"/>
                                            </p:txEl>
                                          </p:spTgt>
                                        </p:tgtEl>
                                      </p:cBhvr>
                                    </p:animEffect>
                                  </p:childTnLst>
                                </p:cTn>
                              </p:par>
                            </p:childTnLst>
                          </p:cTn>
                        </p:par>
                        <p:par>
                          <p:cTn id="32" fill="hold">
                            <p:stCondLst>
                              <p:cond delay="1400"/>
                            </p:stCondLst>
                            <p:childTnLst>
                              <p:par>
                                <p:cTn id="33" presetID="22" presetClass="entr" presetSubtype="8" fill="hold" nodeType="after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animEffect transition="in" filter="wipe(left)">
                                      <p:cBhvr>
                                        <p:cTn id="35" dur="200"/>
                                        <p:tgtEl>
                                          <p:spTgt spid="5">
                                            <p:txEl>
                                              <p:pRg st="6" end="6"/>
                                            </p:txEl>
                                          </p:spTgt>
                                        </p:tgtEl>
                                      </p:cBhvr>
                                    </p:animEffect>
                                  </p:childTnLst>
                                </p:cTn>
                              </p:par>
                            </p:childTnLst>
                          </p:cTn>
                        </p:par>
                        <p:par>
                          <p:cTn id="36" fill="hold">
                            <p:stCondLst>
                              <p:cond delay="1600"/>
                            </p:stCondLst>
                            <p:childTnLst>
                              <p:par>
                                <p:cTn id="37" presetID="22" presetClass="entr" presetSubtype="8" fill="hold" nodeType="afterEffect">
                                  <p:stCondLst>
                                    <p:cond delay="0"/>
                                  </p:stCondLst>
                                  <p:childTnLst>
                                    <p:set>
                                      <p:cBhvr>
                                        <p:cTn id="38" dur="1" fill="hold">
                                          <p:stCondLst>
                                            <p:cond delay="0"/>
                                          </p:stCondLst>
                                        </p:cTn>
                                        <p:tgtEl>
                                          <p:spTgt spid="5">
                                            <p:txEl>
                                              <p:pRg st="7" end="7"/>
                                            </p:txEl>
                                          </p:spTgt>
                                        </p:tgtEl>
                                        <p:attrNameLst>
                                          <p:attrName>style.visibility</p:attrName>
                                        </p:attrNameLst>
                                      </p:cBhvr>
                                      <p:to>
                                        <p:strVal val="visible"/>
                                      </p:to>
                                    </p:set>
                                    <p:animEffect transition="in" filter="wipe(left)">
                                      <p:cBhvr>
                                        <p:cTn id="39" dur="200"/>
                                        <p:tgtEl>
                                          <p:spTgt spid="5">
                                            <p:txEl>
                                              <p:pRg st="7" end="7"/>
                                            </p:txEl>
                                          </p:spTgt>
                                        </p:tgtEl>
                                      </p:cBhvr>
                                    </p:animEffect>
                                  </p:childTnLst>
                                </p:cTn>
                              </p:par>
                            </p:childTnLst>
                          </p:cTn>
                        </p:par>
                        <p:par>
                          <p:cTn id="40" fill="hold">
                            <p:stCondLst>
                              <p:cond delay="1800"/>
                            </p:stCondLst>
                            <p:childTnLst>
                              <p:par>
                                <p:cTn id="41" presetID="22" presetClass="entr" presetSubtype="8" fill="hold" nodeType="afterEffect">
                                  <p:stCondLst>
                                    <p:cond delay="0"/>
                                  </p:stCondLst>
                                  <p:childTnLst>
                                    <p:set>
                                      <p:cBhvr>
                                        <p:cTn id="42" dur="1" fill="hold">
                                          <p:stCondLst>
                                            <p:cond delay="0"/>
                                          </p:stCondLst>
                                        </p:cTn>
                                        <p:tgtEl>
                                          <p:spTgt spid="5">
                                            <p:txEl>
                                              <p:pRg st="8" end="8"/>
                                            </p:txEl>
                                          </p:spTgt>
                                        </p:tgtEl>
                                        <p:attrNameLst>
                                          <p:attrName>style.visibility</p:attrName>
                                        </p:attrNameLst>
                                      </p:cBhvr>
                                      <p:to>
                                        <p:strVal val="visible"/>
                                      </p:to>
                                    </p:set>
                                    <p:animEffect transition="in" filter="wipe(left)">
                                      <p:cBhvr>
                                        <p:cTn id="43" dur="200"/>
                                        <p:tgtEl>
                                          <p:spTgt spid="5">
                                            <p:txEl>
                                              <p:pRg st="8" end="8"/>
                                            </p:txEl>
                                          </p:spTgt>
                                        </p:tgtEl>
                                      </p:cBhvr>
                                    </p:animEffect>
                                  </p:childTnLst>
                                </p:cTn>
                              </p:par>
                            </p:childTnLst>
                          </p:cTn>
                        </p:par>
                        <p:par>
                          <p:cTn id="44" fill="hold">
                            <p:stCondLst>
                              <p:cond delay="2000"/>
                            </p:stCondLst>
                            <p:childTnLst>
                              <p:par>
                                <p:cTn id="45" presetID="22" presetClass="entr" presetSubtype="8" fill="hold" nodeType="afterEffect">
                                  <p:stCondLst>
                                    <p:cond delay="0"/>
                                  </p:stCondLst>
                                  <p:childTnLst>
                                    <p:set>
                                      <p:cBhvr>
                                        <p:cTn id="46" dur="1" fill="hold">
                                          <p:stCondLst>
                                            <p:cond delay="0"/>
                                          </p:stCondLst>
                                        </p:cTn>
                                        <p:tgtEl>
                                          <p:spTgt spid="5">
                                            <p:txEl>
                                              <p:pRg st="9" end="9"/>
                                            </p:txEl>
                                          </p:spTgt>
                                        </p:tgtEl>
                                        <p:attrNameLst>
                                          <p:attrName>style.visibility</p:attrName>
                                        </p:attrNameLst>
                                      </p:cBhvr>
                                      <p:to>
                                        <p:strVal val="visible"/>
                                      </p:to>
                                    </p:set>
                                    <p:animEffect transition="in" filter="wipe(left)">
                                      <p:cBhvr>
                                        <p:cTn id="47" dur="200"/>
                                        <p:tgtEl>
                                          <p:spTgt spid="5">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5">
                                            <p:txEl>
                                              <p:pRg st="13" end="13"/>
                                            </p:txEl>
                                          </p:spTgt>
                                        </p:tgtEl>
                                        <p:attrNameLst>
                                          <p:attrName>style.visibility</p:attrName>
                                        </p:attrNameLst>
                                      </p:cBhvr>
                                      <p:to>
                                        <p:strVal val="visible"/>
                                      </p:to>
                                    </p:set>
                                    <p:animEffect transition="in" filter="fade">
                                      <p:cBhvr>
                                        <p:cTn id="52" dur="500"/>
                                        <p:tgtEl>
                                          <p:spTgt spid="5">
                                            <p:txEl>
                                              <p:pRg st="13" end="13"/>
                                            </p:txEl>
                                          </p:spTgt>
                                        </p:tgtEl>
                                      </p:cBhvr>
                                    </p:animEffect>
                                  </p:childTnLst>
                                </p:cTn>
                              </p:par>
                              <p:par>
                                <p:cTn id="53" presetID="22" presetClass="entr" presetSubtype="8" fill="hold" nodeType="withEffect">
                                  <p:stCondLst>
                                    <p:cond delay="0"/>
                                  </p:stCondLst>
                                  <p:childTnLst>
                                    <p:set>
                                      <p:cBhvr>
                                        <p:cTn id="54" dur="1" fill="hold">
                                          <p:stCondLst>
                                            <p:cond delay="0"/>
                                          </p:stCondLst>
                                        </p:cTn>
                                        <p:tgtEl>
                                          <p:spTgt spid="5">
                                            <p:txEl>
                                              <p:pRg st="14" end="14"/>
                                            </p:txEl>
                                          </p:spTgt>
                                        </p:tgtEl>
                                        <p:attrNameLst>
                                          <p:attrName>style.visibility</p:attrName>
                                        </p:attrNameLst>
                                      </p:cBhvr>
                                      <p:to>
                                        <p:strVal val="visible"/>
                                      </p:to>
                                    </p:set>
                                    <p:animEffect transition="in" filter="wipe(left)">
                                      <p:cBhvr>
                                        <p:cTn id="55" dur="200"/>
                                        <p:tgtEl>
                                          <p:spTgt spid="5">
                                            <p:txEl>
                                              <p:pRg st="14" end="14"/>
                                            </p:txEl>
                                          </p:spTgt>
                                        </p:tgtEl>
                                      </p:cBhvr>
                                    </p:animEffect>
                                  </p:childTnLst>
                                </p:cTn>
                              </p:par>
                              <p:par>
                                <p:cTn id="56" presetID="22" presetClass="entr" presetSubtype="8" fill="hold" nodeType="withEffect">
                                  <p:stCondLst>
                                    <p:cond delay="200"/>
                                  </p:stCondLst>
                                  <p:childTnLst>
                                    <p:set>
                                      <p:cBhvr>
                                        <p:cTn id="57" dur="1" fill="hold">
                                          <p:stCondLst>
                                            <p:cond delay="0"/>
                                          </p:stCondLst>
                                        </p:cTn>
                                        <p:tgtEl>
                                          <p:spTgt spid="5">
                                            <p:txEl>
                                              <p:pRg st="15" end="15"/>
                                            </p:txEl>
                                          </p:spTgt>
                                        </p:tgtEl>
                                        <p:attrNameLst>
                                          <p:attrName>style.visibility</p:attrName>
                                        </p:attrNameLst>
                                      </p:cBhvr>
                                      <p:to>
                                        <p:strVal val="visible"/>
                                      </p:to>
                                    </p:set>
                                    <p:animEffect transition="in" filter="wipe(left)">
                                      <p:cBhvr>
                                        <p:cTn id="58" dur="200"/>
                                        <p:tgtEl>
                                          <p:spTgt spid="5">
                                            <p:txEl>
                                              <p:pRg st="15" end="15"/>
                                            </p:txEl>
                                          </p:spTgt>
                                        </p:tgtEl>
                                      </p:cBhvr>
                                    </p:animEffect>
                                  </p:childTnLst>
                                </p:cTn>
                              </p:par>
                            </p:childTnLst>
                          </p:cTn>
                        </p:par>
                        <p:par>
                          <p:cTn id="59" fill="hold">
                            <p:stCondLst>
                              <p:cond delay="500"/>
                            </p:stCondLst>
                            <p:childTnLst>
                              <p:par>
                                <p:cTn id="60" presetID="22" presetClass="entr" presetSubtype="8" fill="hold" nodeType="afterEffect">
                                  <p:stCondLst>
                                    <p:cond delay="0"/>
                                  </p:stCondLst>
                                  <p:childTnLst>
                                    <p:set>
                                      <p:cBhvr>
                                        <p:cTn id="61" dur="1" fill="hold">
                                          <p:stCondLst>
                                            <p:cond delay="0"/>
                                          </p:stCondLst>
                                        </p:cTn>
                                        <p:tgtEl>
                                          <p:spTgt spid="5">
                                            <p:txEl>
                                              <p:pRg st="16" end="16"/>
                                            </p:txEl>
                                          </p:spTgt>
                                        </p:tgtEl>
                                        <p:attrNameLst>
                                          <p:attrName>style.visibility</p:attrName>
                                        </p:attrNameLst>
                                      </p:cBhvr>
                                      <p:to>
                                        <p:strVal val="visible"/>
                                      </p:to>
                                    </p:set>
                                    <p:animEffect transition="in" filter="wipe(left)">
                                      <p:cBhvr>
                                        <p:cTn id="62" dur="200"/>
                                        <p:tgtEl>
                                          <p:spTgt spid="5">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Triggers</a:t>
            </a:r>
          </a:p>
        </p:txBody>
      </p:sp>
      <p:sp>
        <p:nvSpPr>
          <p:cNvPr id="3" name="Content Placeholder 2"/>
          <p:cNvSpPr>
            <a:spLocks noGrp="1"/>
          </p:cNvSpPr>
          <p:nvPr>
            <p:ph idx="1"/>
          </p:nvPr>
        </p:nvSpPr>
        <p:spPr>
          <a:xfrm>
            <a:off x="312420" y="1355194"/>
            <a:ext cx="11567160" cy="5366281"/>
          </a:xfrm>
        </p:spPr>
        <p:txBody>
          <a:bodyPr>
            <a:normAutofit/>
          </a:bodyPr>
          <a:lstStyle/>
          <a:p>
            <a:pPr marL="0" indent="0">
              <a:lnSpc>
                <a:spcPct val="100000"/>
              </a:lnSpc>
              <a:spcBef>
                <a:spcPts val="0"/>
              </a:spcBef>
              <a:buNone/>
            </a:pPr>
            <a:r>
              <a:rPr lang="en-US" sz="2667" b="1" dirty="0"/>
              <a:t>Definition:</a:t>
            </a:r>
            <a:r>
              <a:rPr lang="en-US" sz="2667" dirty="0"/>
              <a:t> routines that are invoked automatically when a change is made to the data on the associated table</a:t>
            </a:r>
            <a:r>
              <a:rPr lang="en-US" altLang="en-US" sz="2667" dirty="0"/>
              <a:t>; event-driven</a:t>
            </a:r>
          </a:p>
          <a:p>
            <a:pPr marL="0" indent="0">
              <a:lnSpc>
                <a:spcPct val="100000"/>
              </a:lnSpc>
              <a:spcBef>
                <a:spcPts val="0"/>
              </a:spcBef>
              <a:buNone/>
            </a:pP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sz="2667" dirty="0">
                <a:solidFill>
                  <a:srgbClr val="555555"/>
                </a:solidFill>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CREATE</a:t>
            </a:r>
            <a:r>
              <a:rPr lang="en-US" sz="2667" dirty="0">
                <a:latin typeface="Courier New" panose="02070309020205020404" pitchFamily="49" charset="0"/>
                <a:cs typeface="Courier New" panose="02070309020205020404" pitchFamily="49" charset="0"/>
              </a:rPr>
              <a:t> </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TRIGGER</a:t>
            </a:r>
            <a:r>
              <a:rPr lang="en-US" sz="2667" dirty="0">
                <a:solidFill>
                  <a:srgbClr val="555555"/>
                </a:solidFill>
                <a:latin typeface="Courier New" panose="02070309020205020404" pitchFamily="49" charset="0"/>
                <a:cs typeface="Courier New" panose="02070309020205020404" pitchFamily="49" charset="0"/>
              </a:rPr>
              <a:t> </a:t>
            </a:r>
            <a:r>
              <a:rPr lang="en-US" sz="2667" dirty="0" err="1">
                <a:solidFill>
                  <a:srgbClr val="555555"/>
                </a:solidFill>
                <a:latin typeface="Courier New" panose="02070309020205020404" pitchFamily="49" charset="0"/>
                <a:cs typeface="Courier New" panose="02070309020205020404" pitchFamily="49" charset="0"/>
              </a:rPr>
              <a:t>trigger_name</a:t>
            </a:r>
            <a:endParaRPr lang="en-US" sz="2667" dirty="0">
              <a:solidFill>
                <a:srgbClr val="555555"/>
              </a:solidFill>
              <a:latin typeface="Courier New" panose="02070309020205020404" pitchFamily="49" charset="0"/>
              <a:cs typeface="Courier New" panose="02070309020205020404" pitchFamily="49" charset="0"/>
            </a:endParaRPr>
          </a:p>
          <a:p>
            <a:pPr marL="0" indent="0">
              <a:lnSpc>
                <a:spcPct val="100000"/>
              </a:lnSpc>
              <a:spcBef>
                <a:spcPts val="0"/>
              </a:spcBef>
              <a:buNone/>
            </a:pPr>
            <a:r>
              <a:rPr lang="en-US" sz="2667" dirty="0">
                <a:latin typeface="Courier New" panose="02070309020205020404" pitchFamily="49" charset="0"/>
                <a:cs typeface="Courier New" panose="02070309020205020404" pitchFamily="49" charset="0"/>
              </a:rPr>
              <a:t> </a:t>
            </a:r>
            <a:r>
              <a:rPr lang="en-US" sz="2667" dirty="0">
                <a:solidFill>
                  <a:srgbClr val="555555"/>
                </a:solidFill>
                <a:latin typeface="Courier New" panose="02070309020205020404" pitchFamily="49" charset="0"/>
                <a:cs typeface="Courier New" panose="02070309020205020404" pitchFamily="49" charset="0"/>
              </a:rPr>
              <a:t>[</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BEFORE</a:t>
            </a:r>
            <a:r>
              <a:rPr lang="en-US" sz="2667" dirty="0">
                <a:solidFill>
                  <a:srgbClr val="555555"/>
                </a:solidFill>
                <a:latin typeface="Courier New" panose="02070309020205020404" pitchFamily="49" charset="0"/>
                <a:cs typeface="Courier New" panose="02070309020205020404" pitchFamily="49" charset="0"/>
              </a:rPr>
              <a:t>|</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AFTER</a:t>
            </a:r>
            <a:r>
              <a:rPr lang="en-US" sz="2667" dirty="0">
                <a:solidFill>
                  <a:srgbClr val="555555"/>
                </a:solidFill>
                <a:latin typeface="Courier New" panose="02070309020205020404" pitchFamily="49" charset="0"/>
                <a:cs typeface="Courier New" panose="02070309020205020404" pitchFamily="49" charset="0"/>
              </a:rPr>
              <a:t>] [</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INSERT</a:t>
            </a:r>
            <a:r>
              <a:rPr lang="en-US" sz="2667" dirty="0">
                <a:solidFill>
                  <a:srgbClr val="555555"/>
                </a:solidFill>
                <a:latin typeface="Courier New" panose="02070309020205020404" pitchFamily="49" charset="0"/>
                <a:cs typeface="Courier New" panose="02070309020205020404" pitchFamily="49" charset="0"/>
              </a:rPr>
              <a:t>|</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UPDATE</a:t>
            </a:r>
            <a:r>
              <a:rPr lang="en-US" sz="2667" dirty="0">
                <a:solidFill>
                  <a:srgbClr val="555555"/>
                </a:solidFill>
                <a:latin typeface="Courier New" panose="02070309020205020404" pitchFamily="49" charset="0"/>
                <a:cs typeface="Courier New" panose="02070309020205020404" pitchFamily="49" charset="0"/>
              </a:rPr>
              <a:t>|</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DELETE</a:t>
            </a:r>
            <a:r>
              <a:rPr lang="en-US" sz="2667" dirty="0">
                <a:solidFill>
                  <a:srgbClr val="555555"/>
                </a:solidFill>
                <a:latin typeface="Courier New" panose="02070309020205020404" pitchFamily="49" charset="0"/>
                <a:cs typeface="Courier New" panose="02070309020205020404" pitchFamily="49" charset="0"/>
              </a:rPr>
              <a:t>]</a:t>
            </a:r>
            <a:r>
              <a:rPr lang="en-US" sz="2667" dirty="0">
                <a:latin typeface="Courier New" panose="02070309020205020404" pitchFamily="49" charset="0"/>
                <a:cs typeface="Courier New" panose="02070309020205020404" pitchFamily="49" charset="0"/>
              </a:rPr>
              <a:t> </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ON</a:t>
            </a:r>
            <a:r>
              <a:rPr lang="en-US" sz="2667" dirty="0">
                <a:latin typeface="Courier New" panose="02070309020205020404" pitchFamily="49" charset="0"/>
                <a:cs typeface="Courier New" panose="02070309020205020404" pitchFamily="49" charset="0"/>
              </a:rPr>
              <a:t> </a:t>
            </a:r>
            <a:r>
              <a:rPr lang="en-US" sz="2667" dirty="0">
                <a:solidFill>
                  <a:srgbClr val="770088"/>
                </a:solidFill>
                <a:latin typeface="Courier New" panose="02070309020205020404" pitchFamily="49" charset="0"/>
                <a:cs typeface="Courier New" panose="02070309020205020404" pitchFamily="49" charset="0"/>
              </a:rPr>
              <a:t>`</a:t>
            </a:r>
            <a:r>
              <a:rPr lang="en-US" sz="2667" dirty="0" err="1">
                <a:solidFill>
                  <a:srgbClr val="770088"/>
                </a:solidFill>
                <a:latin typeface="Courier New" panose="02070309020205020404" pitchFamily="49" charset="0"/>
                <a:cs typeface="Courier New" panose="02070309020205020404" pitchFamily="49" charset="0"/>
              </a:rPr>
              <a:t>table_name</a:t>
            </a:r>
            <a:r>
              <a:rPr lang="en-US" sz="2667" dirty="0">
                <a:solidFill>
                  <a:srgbClr val="770088"/>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 FOR</a:t>
            </a:r>
            <a:r>
              <a:rPr lang="en-US" sz="2667" dirty="0">
                <a:latin typeface="Courier New" panose="02070309020205020404" pitchFamily="49" charset="0"/>
                <a:cs typeface="Courier New" panose="02070309020205020404" pitchFamily="49" charset="0"/>
              </a:rPr>
              <a:t> </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EACH</a:t>
            </a:r>
            <a:r>
              <a:rPr lang="en-US" sz="2667" dirty="0">
                <a:latin typeface="Courier New" panose="02070309020205020404" pitchFamily="49" charset="0"/>
                <a:cs typeface="Courier New" panose="02070309020205020404" pitchFamily="49" charset="0"/>
              </a:rPr>
              <a:t> </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ROW</a:t>
            </a:r>
          </a:p>
          <a:p>
            <a:pPr marL="0" indent="0">
              <a:lnSpc>
                <a:spcPct val="100000"/>
              </a:lnSpc>
              <a:spcBef>
                <a:spcPts val="0"/>
              </a:spcBef>
              <a:buNone/>
            </a:pPr>
            <a:r>
              <a:rPr lang="en-US" sz="2667" dirty="0">
                <a:latin typeface="Courier New" panose="02070309020205020404" pitchFamily="49" charset="0"/>
                <a:cs typeface="Courier New" panose="02070309020205020404" pitchFamily="49" charset="0"/>
              </a:rPr>
              <a:t> </a:t>
            </a:r>
            <a:r>
              <a:rPr lang="en-US" sz="2667" dirty="0">
                <a:solidFill>
                  <a:srgbClr val="555555"/>
                </a:solidFill>
                <a:latin typeface="Courier New" panose="02070309020205020404" pitchFamily="49" charset="0"/>
                <a:cs typeface="Courier New" panose="02070309020205020404" pitchFamily="49" charset="0"/>
              </a:rPr>
              <a:t>[</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FOLLOWS</a:t>
            </a:r>
            <a:r>
              <a:rPr lang="en-US" sz="2667" dirty="0">
                <a:solidFill>
                  <a:srgbClr val="555555"/>
                </a:solidFill>
                <a:latin typeface="Courier New" panose="02070309020205020404" pitchFamily="49" charset="0"/>
                <a:cs typeface="Courier New" panose="02070309020205020404" pitchFamily="49" charset="0"/>
              </a:rPr>
              <a:t>|</a:t>
            </a: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PRECEDES</a:t>
            </a:r>
            <a:r>
              <a:rPr lang="en-US" sz="2667" dirty="0">
                <a:solidFill>
                  <a:srgbClr val="555555"/>
                </a:solidFill>
                <a:latin typeface="Courier New" panose="02070309020205020404" pitchFamily="49" charset="0"/>
                <a:cs typeface="Courier New" panose="02070309020205020404" pitchFamily="49" charset="0"/>
              </a:rPr>
              <a:t>] </a:t>
            </a:r>
            <a:r>
              <a:rPr lang="en-US" sz="2667" dirty="0" err="1">
                <a:solidFill>
                  <a:srgbClr val="555555"/>
                </a:solidFill>
                <a:latin typeface="Courier New" panose="02070309020205020404" pitchFamily="49" charset="0"/>
                <a:cs typeface="Courier New" panose="02070309020205020404" pitchFamily="49" charset="0"/>
              </a:rPr>
              <a:t>existing_trigger_name</a:t>
            </a:r>
            <a:endParaRPr lang="en-US" sz="2667" dirty="0">
              <a:solidFill>
                <a:srgbClr val="555555"/>
              </a:solidFill>
              <a:latin typeface="Courier New" panose="02070309020205020404" pitchFamily="49" charset="0"/>
              <a:cs typeface="Courier New" panose="02070309020205020404" pitchFamily="49" charset="0"/>
            </a:endParaRPr>
          </a:p>
          <a:p>
            <a:pPr marL="0" indent="0">
              <a:lnSpc>
                <a:spcPct val="100000"/>
              </a:lnSpc>
              <a:spcBef>
                <a:spcPts val="0"/>
              </a:spcBef>
              <a:buNone/>
            </a:pP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BEGIN</a:t>
            </a:r>
          </a:p>
          <a:p>
            <a:pPr marL="0" indent="0">
              <a:lnSpc>
                <a:spcPct val="100000"/>
              </a:lnSpc>
              <a:spcBef>
                <a:spcPts val="0"/>
              </a:spcBef>
              <a:buNone/>
            </a:pPr>
            <a:r>
              <a:rPr lang="en-US" sz="2667" dirty="0">
                <a:solidFill>
                  <a:srgbClr val="555555"/>
                </a:solidFill>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END</a:t>
            </a:r>
            <a:r>
              <a:rPr lang="en-US" sz="2667" dirty="0">
                <a:solidFill>
                  <a:srgbClr val="555555"/>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2667"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sz="2667" dirty="0">
                <a:solidFill>
                  <a:srgbClr val="555555"/>
                </a:solidFill>
                <a:latin typeface="Courier New" panose="02070309020205020404" pitchFamily="49" charset="0"/>
                <a:cs typeface="Courier New" panose="02070309020205020404" pitchFamily="49" charset="0"/>
              </a:rPr>
              <a:t> ;</a:t>
            </a:r>
          </a:p>
        </p:txBody>
      </p:sp>
      <p:sp>
        <p:nvSpPr>
          <p:cNvPr id="4" name="Slide Number Placeholder 3"/>
          <p:cNvSpPr>
            <a:spLocks noGrp="1"/>
          </p:cNvSpPr>
          <p:nvPr>
            <p:ph type="sldNum" sz="quarter" idx="12"/>
          </p:nvPr>
        </p:nvSpPr>
        <p:spPr/>
        <p:txBody>
          <a:bodyPr/>
          <a:lstStyle/>
          <a:p>
            <a:fld id="{FAA55752-3BAF-40C2-8655-E6F2DB7A226A}" type="slidenum">
              <a:rPr lang="en-US" smtClean="0"/>
              <a:t>12</a:t>
            </a:fld>
            <a:endParaRPr lang="en-US"/>
          </a:p>
        </p:txBody>
      </p:sp>
    </p:spTree>
    <p:extLst>
      <p:ext uri="{BB962C8B-B14F-4D97-AF65-F5344CB8AC3E}">
        <p14:creationId xmlns:p14="http://schemas.microsoft.com/office/powerpoint/2010/main" val="562758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left)">
                                      <p:cBhvr>
                                        <p:cTn id="7" dur="200"/>
                                        <p:tgtEl>
                                          <p:spTgt spid="3">
                                            <p:txEl>
                                              <p:pRg st="1" end="1"/>
                                            </p:txEl>
                                          </p:spTgt>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animEffect transition="in" filter="wipe(left)">
                                      <p:cBhvr>
                                        <p:cTn id="11" dur="200"/>
                                        <p:tgtEl>
                                          <p:spTgt spid="3">
                                            <p:txEl>
                                              <p:pRg st="9" end="9"/>
                                            </p:txEl>
                                          </p:spTgt>
                                        </p:tgtEl>
                                      </p:cBhvr>
                                    </p:animEffect>
                                  </p:childTnLst>
                                </p:cTn>
                              </p:par>
                            </p:childTnLst>
                          </p:cTn>
                        </p:par>
                        <p:par>
                          <p:cTn id="12" fill="hold">
                            <p:stCondLst>
                              <p:cond delay="400"/>
                            </p:stCondLst>
                            <p:childTnLst>
                              <p:par>
                                <p:cTn id="13" presetID="22" presetClass="entr" presetSubtype="8"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200"/>
                                        <p:tgtEl>
                                          <p:spTgt spid="3">
                                            <p:txEl>
                                              <p:pRg st="2" end="2"/>
                                            </p:txEl>
                                          </p:spTgt>
                                        </p:tgtEl>
                                      </p:cBhvr>
                                    </p:animEffect>
                                  </p:childTnLst>
                                </p:cTn>
                              </p:par>
                            </p:childTnLst>
                          </p:cTn>
                        </p:par>
                        <p:par>
                          <p:cTn id="16" fill="hold">
                            <p:stCondLst>
                              <p:cond delay="600"/>
                            </p:stCondLst>
                            <p:childTnLst>
                              <p:par>
                                <p:cTn id="17" presetID="22" presetClass="entr" presetSubtype="8"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wipe(left)">
                                      <p:cBhvr>
                                        <p:cTn id="19" dur="200"/>
                                        <p:tgtEl>
                                          <p:spTgt spid="3">
                                            <p:txEl>
                                              <p:pRg st="3" end="3"/>
                                            </p:txEl>
                                          </p:spTgt>
                                        </p:tgtEl>
                                      </p:cBhvr>
                                    </p:animEffect>
                                  </p:childTnLst>
                                </p:cTn>
                              </p:par>
                            </p:childTnLst>
                          </p:cTn>
                        </p:par>
                        <p:par>
                          <p:cTn id="20" fill="hold">
                            <p:stCondLst>
                              <p:cond delay="800"/>
                            </p:stCondLst>
                            <p:childTnLst>
                              <p:par>
                                <p:cTn id="21" presetID="22" presetClass="entr" presetSubtype="8" fill="hold"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wipe(left)">
                                      <p:cBhvr>
                                        <p:cTn id="23" dur="200"/>
                                        <p:tgtEl>
                                          <p:spTgt spid="3">
                                            <p:txEl>
                                              <p:pRg st="4" end="4"/>
                                            </p:txEl>
                                          </p:spTgt>
                                        </p:tgtEl>
                                      </p:cBhvr>
                                    </p:animEffect>
                                  </p:childTnLst>
                                </p:cTn>
                              </p:par>
                            </p:childTnLst>
                          </p:cTn>
                        </p:par>
                        <p:par>
                          <p:cTn id="24" fill="hold">
                            <p:stCondLst>
                              <p:cond delay="1000"/>
                            </p:stCondLst>
                            <p:childTnLst>
                              <p:par>
                                <p:cTn id="25" presetID="22" presetClass="entr" presetSubtype="8" fill="hold" nodeType="after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wipe(left)">
                                      <p:cBhvr>
                                        <p:cTn id="27" dur="200"/>
                                        <p:tgtEl>
                                          <p:spTgt spid="3">
                                            <p:txEl>
                                              <p:pRg st="5" end="5"/>
                                            </p:txEl>
                                          </p:spTgt>
                                        </p:tgtEl>
                                      </p:cBhvr>
                                    </p:animEffect>
                                  </p:childTnLst>
                                </p:cTn>
                              </p:par>
                            </p:childTnLst>
                          </p:cTn>
                        </p:par>
                        <p:par>
                          <p:cTn id="28" fill="hold">
                            <p:stCondLst>
                              <p:cond delay="1200"/>
                            </p:stCondLst>
                            <p:childTnLst>
                              <p:par>
                                <p:cTn id="29" presetID="22" presetClass="entr" presetSubtype="8" fill="hold" nodeType="after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wipe(left)">
                                      <p:cBhvr>
                                        <p:cTn id="31" dur="200"/>
                                        <p:tgtEl>
                                          <p:spTgt spid="3">
                                            <p:txEl>
                                              <p:pRg st="6" end="6"/>
                                            </p:txEl>
                                          </p:spTgt>
                                        </p:tgtEl>
                                      </p:cBhvr>
                                    </p:animEffect>
                                  </p:childTnLst>
                                </p:cTn>
                              </p:par>
                            </p:childTnLst>
                          </p:cTn>
                        </p:par>
                        <p:par>
                          <p:cTn id="32" fill="hold">
                            <p:stCondLst>
                              <p:cond delay="1400"/>
                            </p:stCondLst>
                            <p:childTnLst>
                              <p:par>
                                <p:cTn id="33" presetID="22" presetClass="entr" presetSubtype="8" fill="hold" nodeType="after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left)">
                                      <p:cBhvr>
                                        <p:cTn id="35" dur="200"/>
                                        <p:tgtEl>
                                          <p:spTgt spid="3">
                                            <p:txEl>
                                              <p:pRg st="8" end="8"/>
                                            </p:txEl>
                                          </p:spTgt>
                                        </p:tgtEl>
                                      </p:cBhvr>
                                    </p:animEffect>
                                  </p:childTnLst>
                                </p:cTn>
                              </p:par>
                            </p:childTnLst>
                          </p:cTn>
                        </p:par>
                        <p:par>
                          <p:cTn id="36" fill="hold">
                            <p:stCondLst>
                              <p:cond delay="1600"/>
                            </p:stCondLst>
                            <p:childTnLst>
                              <p:par>
                                <p:cTn id="37" presetID="22" presetClass="entr" presetSubtype="8" fill="hold" nodeType="after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Effect transition="in" filter="wipe(left)">
                                      <p:cBhvr>
                                        <p:cTn id="39" dur="2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2562" name="Rectangle 2"/>
          <p:cNvSpPr>
            <a:spLocks noGrp="1" noChangeArrowheads="1"/>
          </p:cNvSpPr>
          <p:nvPr>
            <p:ph type="title"/>
          </p:nvPr>
        </p:nvSpPr>
        <p:spPr/>
        <p:txBody>
          <a:bodyPr/>
          <a:lstStyle/>
          <a:p>
            <a:r>
              <a:rPr lang="en-US" dirty="0"/>
              <a:t>Trigger Example</a:t>
            </a:r>
          </a:p>
        </p:txBody>
      </p:sp>
      <p:sp>
        <p:nvSpPr>
          <p:cNvPr id="46083" name="Rectangle 3"/>
          <p:cNvSpPr>
            <a:spLocks noGrp="1" noChangeArrowheads="1"/>
          </p:cNvSpPr>
          <p:nvPr>
            <p:ph idx="1"/>
          </p:nvPr>
        </p:nvSpPr>
        <p:spPr>
          <a:xfrm>
            <a:off x="312420" y="1156842"/>
            <a:ext cx="11567160" cy="5495572"/>
          </a:xfrm>
        </p:spPr>
        <p:txBody>
          <a:bodyPr>
            <a:noAutofit/>
          </a:bodyPr>
          <a:lstStyle/>
          <a:p>
            <a:pPr marL="0" indent="0">
              <a:lnSpc>
                <a:spcPct val="100000"/>
              </a:lnSpc>
              <a:spcBef>
                <a:spcPts val="0"/>
              </a:spcBef>
              <a:buNone/>
            </a:pPr>
            <a:r>
              <a:rPr lang="en-US" sz="2133" b="1" i="1" dirty="0"/>
              <a:t>Trigger:</a:t>
            </a:r>
            <a:r>
              <a:rPr lang="en-US" sz="2133" i="1" dirty="0"/>
              <a:t> Create a trigger that checks whether the order date entered is not today.</a:t>
            </a:r>
            <a:endParaRPr lang="en-US" altLang="en-US" sz="2133" dirty="0"/>
          </a:p>
          <a:p>
            <a:pPr marL="0" indent="0">
              <a:lnSpc>
                <a:spcPct val="100000"/>
              </a:lnSpc>
              <a:spcBef>
                <a:spcPts val="0"/>
              </a:spcBef>
              <a:buNone/>
            </a:pPr>
            <a:r>
              <a:rPr 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sz="2133" dirty="0">
                <a:solidFill>
                  <a:srgbClr val="555555"/>
                </a:solidFill>
                <a:latin typeface="Courier New" panose="02070309020205020404" pitchFamily="49" charset="0"/>
                <a:cs typeface="Courier New" panose="02070309020205020404" pitchFamily="49" charset="0"/>
              </a:rPr>
              <a:t> $$</a:t>
            </a:r>
          </a:p>
          <a:p>
            <a:pPr marL="0" indent="0">
              <a:lnSpc>
                <a:spcPct val="100000"/>
              </a:lnSpc>
              <a:spcBef>
                <a:spcPts val="0"/>
              </a:spcBef>
              <a:buNone/>
            </a:pP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CREATE</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TRIGGER</a:t>
            </a:r>
            <a:r>
              <a:rPr lang="en-US" altLang="en-US" sz="2133" dirty="0">
                <a:solidFill>
                  <a:srgbClr val="555555"/>
                </a:solidFill>
                <a:latin typeface="Courier New" panose="02070309020205020404" pitchFamily="49" charset="0"/>
                <a:cs typeface="Courier New" panose="02070309020205020404" pitchFamily="49" charset="0"/>
              </a:rPr>
              <a:t> </a:t>
            </a:r>
            <a:r>
              <a:rPr lang="en-US" altLang="en-US" sz="2133" dirty="0" err="1">
                <a:solidFill>
                  <a:srgbClr val="555555"/>
                </a:solidFill>
                <a:latin typeface="Courier New" panose="02070309020205020404" pitchFamily="49" charset="0"/>
                <a:cs typeface="Courier New" panose="02070309020205020404" pitchFamily="49" charset="0"/>
              </a:rPr>
              <a:t>check_date</a:t>
            </a:r>
            <a:endParaRPr lang="en-US" altLang="en-US" sz="2133" dirty="0">
              <a:solidFill>
                <a:srgbClr val="555555"/>
              </a:solidFill>
              <a:latin typeface="Courier New" panose="02070309020205020404" pitchFamily="49" charset="0"/>
              <a:cs typeface="Courier New" panose="02070309020205020404" pitchFamily="49" charset="0"/>
            </a:endParaRPr>
          </a:p>
          <a:p>
            <a:pPr marL="0" indent="0">
              <a:lnSpc>
                <a:spcPct val="100000"/>
              </a:lnSpc>
              <a:spcBef>
                <a:spcPts val="0"/>
              </a:spcBef>
              <a:buNone/>
            </a:pP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BEFORE</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INSERT</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ON</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770088"/>
                </a:solidFill>
                <a:latin typeface="Courier New" panose="02070309020205020404" pitchFamily="49" charset="0"/>
                <a:cs typeface="Courier New" panose="02070309020205020404" pitchFamily="49" charset="0"/>
              </a:rPr>
              <a:t>`order`</a:t>
            </a:r>
          </a:p>
          <a:p>
            <a:pPr marL="0" indent="0">
              <a:lnSpc>
                <a:spcPct val="100000"/>
              </a:lnSpc>
              <a:spcBef>
                <a:spcPts val="0"/>
              </a:spcBef>
              <a:buNone/>
            </a:pP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FOR</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EACH</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ROW</a:t>
            </a:r>
          </a:p>
          <a:p>
            <a:pPr marL="0" indent="0">
              <a:lnSpc>
                <a:spcPct val="100000"/>
              </a:lnSpc>
              <a:spcBef>
                <a:spcPts val="0"/>
              </a:spcBef>
              <a:buNone/>
            </a:pP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BEGIN</a:t>
            </a:r>
          </a:p>
          <a:p>
            <a:pPr marL="0" indent="0">
              <a:lnSpc>
                <a:spcPct val="100000"/>
              </a:lnSpc>
              <a:spcBef>
                <a:spcPts val="0"/>
              </a:spcBef>
              <a:buNone/>
            </a:pP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IF</a:t>
            </a:r>
            <a:r>
              <a:rPr lang="en-US" altLang="en-US" sz="2133" dirty="0">
                <a:latin typeface="Courier New" panose="02070309020205020404" pitchFamily="49" charset="0"/>
                <a:cs typeface="Courier New" panose="02070309020205020404" pitchFamily="49" charset="0"/>
              </a:rPr>
              <a:t> </a:t>
            </a:r>
            <a:r>
              <a:rPr lang="en-US" altLang="en-US" sz="2133" dirty="0" err="1">
                <a:solidFill>
                  <a:srgbClr val="555555"/>
                </a:solidFill>
                <a:latin typeface="Courier New" panose="02070309020205020404" pitchFamily="49" charset="0"/>
                <a:cs typeface="Courier New" panose="02070309020205020404" pitchFamily="49" charset="0"/>
              </a:rPr>
              <a:t>new.</a:t>
            </a:r>
            <a:r>
              <a:rPr lang="en-US" altLang="en-US" sz="2133" dirty="0" err="1">
                <a:solidFill>
                  <a:srgbClr val="770088"/>
                </a:solidFill>
                <a:latin typeface="Courier New" panose="02070309020205020404" pitchFamily="49" charset="0"/>
                <a:cs typeface="Courier New" panose="02070309020205020404" pitchFamily="49" charset="0"/>
              </a:rPr>
              <a:t>order_date</a:t>
            </a:r>
            <a:r>
              <a:rPr lang="en-US" altLang="en-US" sz="2133" dirty="0">
                <a:solidFill>
                  <a:srgbClr val="555555"/>
                </a:solidFill>
                <a:latin typeface="Courier New" panose="02070309020205020404" pitchFamily="49" charset="0"/>
                <a:cs typeface="Courier New" panose="02070309020205020404" pitchFamily="49" charset="0"/>
              </a:rPr>
              <a:t> &lt;&gt; </a:t>
            </a:r>
            <a:r>
              <a:rPr lang="en-US" altLang="en-US" sz="2133" dirty="0" err="1">
                <a:solidFill>
                  <a:srgbClr val="383DBA"/>
                </a:solidFill>
                <a:latin typeface="Courier New" panose="02070309020205020404" pitchFamily="49" charset="0"/>
                <a:ea typeface="ヒラギノ角ゴ Pro W3" pitchFamily="-105" charset="-128"/>
                <a:cs typeface="Courier New" panose="02070309020205020404" pitchFamily="49" charset="0"/>
              </a:rPr>
              <a:t>Curdate</a:t>
            </a:r>
            <a:r>
              <a:rPr lang="en-US" altLang="en-US" sz="2133" dirty="0">
                <a:solidFill>
                  <a:srgbClr val="555555"/>
                </a:solidFill>
                <a:latin typeface="Courier New" panose="02070309020205020404" pitchFamily="49" charset="0"/>
                <a:cs typeface="Courier New" panose="02070309020205020404" pitchFamily="49" charset="0"/>
              </a:rPr>
              <a:t>()</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THEN</a:t>
            </a:r>
          </a:p>
          <a:p>
            <a:pPr marL="0" indent="0">
              <a:lnSpc>
                <a:spcPct val="100000"/>
              </a:lnSpc>
              <a:spcBef>
                <a:spcPts val="0"/>
              </a:spcBef>
              <a:buNone/>
            </a:pP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SIGNAL</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SQLSTATE</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AA1111"/>
                </a:solidFill>
                <a:latin typeface="Courier New" panose="02070309020205020404" pitchFamily="49" charset="0"/>
                <a:ea typeface="Times New Roman" panose="02020603050405020304" pitchFamily="18" charset="0"/>
                <a:cs typeface="Courier New" panose="02070309020205020404" pitchFamily="49" charset="0"/>
              </a:rPr>
              <a:t>'45000'</a:t>
            </a:r>
            <a:r>
              <a:rPr lang="en-US" altLang="en-US" sz="2133" dirty="0">
                <a:solidFill>
                  <a:schemeClr val="accent2"/>
                </a:solidFill>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SET</a:t>
            </a:r>
            <a:r>
              <a:rPr lang="en-US" altLang="en-US" sz="2133" dirty="0">
                <a:latin typeface="Courier New" panose="02070309020205020404" pitchFamily="49" charset="0"/>
                <a:cs typeface="Courier New" panose="02070309020205020404" pitchFamily="49" charset="0"/>
              </a:rPr>
              <a:t> </a:t>
            </a:r>
            <a:r>
              <a:rPr lang="en-US" altLang="en-US" sz="2133" dirty="0" err="1">
                <a:solidFill>
                  <a:srgbClr val="383DBA"/>
                </a:solidFill>
                <a:latin typeface="Courier New" panose="02070309020205020404" pitchFamily="49" charset="0"/>
                <a:ea typeface="ヒラギノ角ゴ Pro W3" pitchFamily="-105" charset="-128"/>
                <a:cs typeface="Courier New" panose="02070309020205020404" pitchFamily="49" charset="0"/>
              </a:rPr>
              <a:t>message_text</a:t>
            </a:r>
            <a:r>
              <a:rPr lang="en-US" altLang="en-US" sz="2133" dirty="0">
                <a:solidFill>
                  <a:srgbClr val="555555"/>
                </a:solidFill>
                <a:latin typeface="Courier New" panose="02070309020205020404" pitchFamily="49" charset="0"/>
                <a:ea typeface="ヒラギノ角ゴ Pro W3" pitchFamily="-105" charset="-128"/>
                <a:cs typeface="Courier New" panose="02070309020205020404" pitchFamily="49" charset="0"/>
              </a:rPr>
              <a:t> </a:t>
            </a:r>
            <a:r>
              <a:rPr lang="en-US" altLang="en-US" sz="2133" dirty="0">
                <a:solidFill>
                  <a:srgbClr val="555555"/>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altLang="en-US" sz="2133" dirty="0">
                <a:solidFill>
                  <a:srgbClr val="555555"/>
                </a:solidFill>
                <a:latin typeface="Courier New" panose="02070309020205020404" pitchFamily="49" charset="0"/>
                <a:ea typeface="Times New Roman" panose="02020603050405020304" pitchFamily="18" charset="0"/>
                <a:cs typeface="Courier New" panose="02070309020205020404" pitchFamily="49" charset="0"/>
              </a:rPr>
              <a:t>      </a:t>
            </a:r>
            <a:r>
              <a:rPr lang="en-US" altLang="en-US" sz="2133" dirty="0">
                <a:solidFill>
                  <a:srgbClr val="AA1111"/>
                </a:solidFill>
                <a:latin typeface="Courier New" panose="02070309020205020404" pitchFamily="49" charset="0"/>
                <a:ea typeface="Times New Roman" panose="02020603050405020304" pitchFamily="18" charset="0"/>
                <a:cs typeface="Courier New" panose="02070309020205020404" pitchFamily="49" charset="0"/>
              </a:rPr>
              <a:t>'</a:t>
            </a:r>
            <a:r>
              <a:rPr lang="en-US" altLang="en-US" sz="2133" dirty="0" err="1">
                <a:solidFill>
                  <a:srgbClr val="AA1111"/>
                </a:solidFill>
                <a:latin typeface="Courier New" panose="02070309020205020404" pitchFamily="49" charset="0"/>
                <a:ea typeface="Times New Roman" panose="02020603050405020304" pitchFamily="18" charset="0"/>
                <a:cs typeface="Courier New" panose="02070309020205020404" pitchFamily="49" charset="0"/>
              </a:rPr>
              <a:t>TriggerError</a:t>
            </a:r>
            <a:r>
              <a:rPr lang="en-US" altLang="en-US" sz="2133" dirty="0">
                <a:solidFill>
                  <a:srgbClr val="AA1111"/>
                </a:solidFill>
                <a:latin typeface="Courier New" panose="02070309020205020404" pitchFamily="49" charset="0"/>
                <a:ea typeface="Times New Roman" panose="02020603050405020304" pitchFamily="18" charset="0"/>
                <a:cs typeface="Courier New" panose="02070309020205020404" pitchFamily="49" charset="0"/>
              </a:rPr>
              <a:t>: The order date has to be today.'</a:t>
            </a:r>
            <a:r>
              <a:rPr lang="en-US" altLang="en-US" sz="2133" dirty="0">
                <a:solidFill>
                  <a:srgbClr val="555555"/>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END</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IF</a:t>
            </a:r>
            <a:r>
              <a:rPr lang="en-US" altLang="en-US" sz="2133" dirty="0">
                <a:solidFill>
                  <a:srgbClr val="555555"/>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END</a:t>
            </a:r>
            <a:r>
              <a:rPr lang="en-US" altLang="en-US" sz="2133" dirty="0">
                <a:solidFill>
                  <a:srgbClr val="555555"/>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sz="2133" dirty="0">
                <a:solidFill>
                  <a:srgbClr val="555555"/>
                </a:solidFill>
                <a:latin typeface="Courier New" panose="02070309020205020404" pitchFamily="49" charset="0"/>
                <a:cs typeface="Courier New" panose="02070309020205020404" pitchFamily="49" charset="0"/>
              </a:rPr>
              <a:t> ;</a:t>
            </a:r>
          </a:p>
          <a:p>
            <a:pPr marL="0" indent="0">
              <a:lnSpc>
                <a:spcPct val="100000"/>
              </a:lnSpc>
              <a:spcBef>
                <a:spcPts val="800"/>
              </a:spcBef>
              <a:buNone/>
            </a:pPr>
            <a:r>
              <a:rPr lang="en-US" altLang="en-US" sz="2133" dirty="0"/>
              <a:t>Call the trigger:</a:t>
            </a:r>
            <a:endPar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endParaRPr>
          </a:p>
          <a:p>
            <a:pPr marL="0" indent="0">
              <a:lnSpc>
                <a:spcPct val="100000"/>
              </a:lnSpc>
              <a:spcBef>
                <a:spcPts val="0"/>
              </a:spcBef>
              <a:buNone/>
            </a:pP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INSERT</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INTO</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770088"/>
                </a:solidFill>
                <a:latin typeface="Courier New" panose="02070309020205020404" pitchFamily="49" charset="0"/>
                <a:cs typeface="Courier New" panose="02070309020205020404" pitchFamily="49" charset="0"/>
              </a:rPr>
              <a:t>`order`</a:t>
            </a:r>
            <a:r>
              <a:rPr lang="en-US" altLang="en-US" sz="2133" dirty="0">
                <a:solidFill>
                  <a:srgbClr val="555555"/>
                </a:solidFill>
                <a:latin typeface="Courier New" panose="02070309020205020404" pitchFamily="49" charset="0"/>
                <a:cs typeface="Courier New" panose="02070309020205020404" pitchFamily="49" charset="0"/>
              </a:rPr>
              <a:t> (`</a:t>
            </a:r>
            <a:r>
              <a:rPr lang="en-US" altLang="en-US" sz="2133" dirty="0" err="1">
                <a:solidFill>
                  <a:srgbClr val="770088"/>
                </a:solidFill>
                <a:latin typeface="Courier New" panose="02070309020205020404" pitchFamily="49" charset="0"/>
                <a:cs typeface="Courier New" panose="02070309020205020404" pitchFamily="49" charset="0"/>
              </a:rPr>
              <a:t>customer_id</a:t>
            </a:r>
            <a:r>
              <a:rPr lang="en-US" altLang="en-US" sz="2133" dirty="0">
                <a:solidFill>
                  <a:srgbClr val="770088"/>
                </a:solidFill>
                <a:latin typeface="Courier New" panose="02070309020205020404" pitchFamily="49" charset="0"/>
                <a:cs typeface="Courier New" panose="02070309020205020404" pitchFamily="49" charset="0"/>
              </a:rPr>
              <a:t>`</a:t>
            </a:r>
            <a:r>
              <a:rPr lang="en-US" altLang="en-US" sz="2133" dirty="0">
                <a:solidFill>
                  <a:srgbClr val="555555"/>
                </a:solidFill>
                <a:latin typeface="Courier New" panose="02070309020205020404" pitchFamily="49" charset="0"/>
                <a:cs typeface="Courier New" panose="02070309020205020404" pitchFamily="49" charset="0"/>
              </a:rPr>
              <a:t>, </a:t>
            </a:r>
            <a:r>
              <a:rPr lang="en-US" altLang="en-US" sz="2133" dirty="0">
                <a:solidFill>
                  <a:srgbClr val="770088"/>
                </a:solidFill>
                <a:latin typeface="Courier New" panose="02070309020205020404" pitchFamily="49" charset="0"/>
                <a:cs typeface="Courier New" panose="02070309020205020404" pitchFamily="49" charset="0"/>
              </a:rPr>
              <a:t>`</a:t>
            </a:r>
            <a:r>
              <a:rPr lang="en-US" altLang="en-US" sz="2133" dirty="0" err="1">
                <a:solidFill>
                  <a:srgbClr val="770088"/>
                </a:solidFill>
                <a:latin typeface="Courier New" panose="02070309020205020404" pitchFamily="49" charset="0"/>
                <a:cs typeface="Courier New" panose="02070309020205020404" pitchFamily="49" charset="0"/>
              </a:rPr>
              <a:t>order_date</a:t>
            </a:r>
            <a:r>
              <a:rPr lang="en-US" altLang="en-US" sz="2133" dirty="0">
                <a:solidFill>
                  <a:srgbClr val="770088"/>
                </a:solidFill>
                <a:latin typeface="Courier New" panose="02070309020205020404" pitchFamily="49" charset="0"/>
                <a:cs typeface="Courier New" panose="02070309020205020404" pitchFamily="49" charset="0"/>
              </a:rPr>
              <a:t>`</a:t>
            </a:r>
            <a:r>
              <a:rPr lang="en-US" altLang="en-US" sz="2133" dirty="0">
                <a:solidFill>
                  <a:srgbClr val="555555"/>
                </a:solidFill>
                <a:latin typeface="Courier New" panose="02070309020205020404" pitchFamily="49" charset="0"/>
                <a:cs typeface="Courier New" panose="02070309020205020404" pitchFamily="49" charset="0"/>
              </a:rPr>
              <a:t>, </a:t>
            </a:r>
            <a:r>
              <a:rPr lang="en-US" altLang="en-US" sz="2133" dirty="0">
                <a:solidFill>
                  <a:srgbClr val="770088"/>
                </a:solidFill>
                <a:latin typeface="Courier New" panose="02070309020205020404" pitchFamily="49" charset="0"/>
                <a:cs typeface="Courier New" panose="02070309020205020404" pitchFamily="49" charset="0"/>
              </a:rPr>
              <a:t>`</a:t>
            </a:r>
            <a:r>
              <a:rPr lang="en-US" altLang="en-US" sz="2133" dirty="0" err="1">
                <a:solidFill>
                  <a:srgbClr val="770088"/>
                </a:solidFill>
                <a:latin typeface="Courier New" panose="02070309020205020404" pitchFamily="49" charset="0"/>
                <a:cs typeface="Courier New" panose="02070309020205020404" pitchFamily="49" charset="0"/>
              </a:rPr>
              <a:t>fulfillment_date</a:t>
            </a:r>
            <a:r>
              <a:rPr lang="en-US" altLang="en-US" sz="2133" dirty="0">
                <a:solidFill>
                  <a:srgbClr val="770088"/>
                </a:solidFill>
                <a:latin typeface="Courier New" panose="02070309020205020404" pitchFamily="49" charset="0"/>
                <a:cs typeface="Courier New" panose="02070309020205020404" pitchFamily="49" charset="0"/>
              </a:rPr>
              <a:t>`</a:t>
            </a:r>
            <a:r>
              <a:rPr lang="en-US" altLang="en-US" sz="2133" dirty="0">
                <a:solidFill>
                  <a:srgbClr val="555555"/>
                </a:solidFill>
                <a:latin typeface="Courier New" panose="02070309020205020404" pitchFamily="49" charset="0"/>
                <a:cs typeface="Courier New" panose="02070309020205020404" pitchFamily="49" charset="0"/>
              </a:rPr>
              <a:t>,</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770088"/>
                </a:solidFill>
                <a:latin typeface="Courier New" panose="02070309020205020404" pitchFamily="49" charset="0"/>
                <a:cs typeface="Courier New" panose="02070309020205020404" pitchFamily="49" charset="0"/>
              </a:rPr>
              <a:t>`</a:t>
            </a:r>
            <a:r>
              <a:rPr lang="en-US" altLang="en-US" sz="2133" dirty="0" err="1">
                <a:solidFill>
                  <a:srgbClr val="770088"/>
                </a:solidFill>
                <a:latin typeface="Courier New" panose="02070309020205020404" pitchFamily="49" charset="0"/>
                <a:cs typeface="Courier New" panose="02070309020205020404" pitchFamily="49" charset="0"/>
              </a:rPr>
              <a:t>salesperson_id</a:t>
            </a:r>
            <a:r>
              <a:rPr lang="en-US" altLang="en-US" sz="2133" dirty="0">
                <a:solidFill>
                  <a:srgbClr val="770088"/>
                </a:solidFill>
                <a:latin typeface="Courier New" panose="02070309020205020404" pitchFamily="49" charset="0"/>
                <a:cs typeface="Courier New" panose="02070309020205020404" pitchFamily="49" charset="0"/>
              </a:rPr>
              <a:t>`</a:t>
            </a:r>
            <a:r>
              <a:rPr lang="en-US" altLang="en-US" sz="2133" dirty="0">
                <a:solidFill>
                  <a:srgbClr val="555555"/>
                </a:solidFill>
                <a:latin typeface="Courier New" panose="02070309020205020404" pitchFamily="49" charset="0"/>
                <a:cs typeface="Courier New" panose="02070309020205020404" pitchFamily="49" charset="0"/>
              </a:rPr>
              <a:t>, </a:t>
            </a:r>
            <a:r>
              <a:rPr lang="en-US" altLang="en-US" sz="2133" dirty="0">
                <a:solidFill>
                  <a:srgbClr val="770088"/>
                </a:solidFill>
                <a:latin typeface="Courier New" panose="02070309020205020404" pitchFamily="49" charset="0"/>
                <a:cs typeface="Courier New" panose="02070309020205020404" pitchFamily="49" charset="0"/>
              </a:rPr>
              <a:t>`</a:t>
            </a:r>
            <a:r>
              <a:rPr lang="en-US" altLang="en-US" sz="2133" dirty="0" err="1">
                <a:solidFill>
                  <a:srgbClr val="770088"/>
                </a:solidFill>
                <a:latin typeface="Courier New" panose="02070309020205020404" pitchFamily="49" charset="0"/>
                <a:cs typeface="Courier New" panose="02070309020205020404" pitchFamily="49" charset="0"/>
              </a:rPr>
              <a:t>ship_address_id</a:t>
            </a:r>
            <a:r>
              <a:rPr lang="en-US" altLang="en-US" sz="2133" dirty="0">
                <a:solidFill>
                  <a:srgbClr val="770088"/>
                </a:solidFill>
                <a:latin typeface="Courier New" panose="02070309020205020404" pitchFamily="49" charset="0"/>
                <a:cs typeface="Courier New" panose="02070309020205020404" pitchFamily="49" charset="0"/>
              </a:rPr>
              <a:t>`</a:t>
            </a:r>
            <a:r>
              <a:rPr lang="en-US" altLang="en-US" sz="2133" dirty="0">
                <a:solidFill>
                  <a:srgbClr val="555555"/>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VALUES</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altLang="en-US" sz="2133" dirty="0">
                <a:solidFill>
                  <a:srgbClr val="555555"/>
                </a:solidFill>
                <a:latin typeface="Courier New" panose="02070309020205020404" pitchFamily="49" charset="0"/>
                <a:cs typeface="Courier New" panose="02070309020205020404" pitchFamily="49" charset="0"/>
              </a:rPr>
              <a:t>, </a:t>
            </a:r>
            <a:r>
              <a:rPr lang="en-US" altLang="en-US" sz="2133" dirty="0">
                <a:solidFill>
                  <a:srgbClr val="AA1111"/>
                </a:solidFill>
                <a:latin typeface="Courier New" panose="02070309020205020404" pitchFamily="49" charset="0"/>
                <a:ea typeface="Times New Roman" panose="02020603050405020304" pitchFamily="18" charset="0"/>
                <a:cs typeface="Courier New" panose="02070309020205020404" pitchFamily="49" charset="0"/>
              </a:rPr>
              <a:t>'2019-11-13'</a:t>
            </a:r>
            <a:r>
              <a:rPr lang="en-US" altLang="en-US" sz="2133" dirty="0">
                <a:solidFill>
                  <a:srgbClr val="555555"/>
                </a:solidFill>
                <a:latin typeface="Courier New" panose="02070309020205020404" pitchFamily="49" charset="0"/>
                <a:cs typeface="Courier New" panose="02070309020205020404" pitchFamily="49" charset="0"/>
              </a:rPr>
              <a:t>,</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NULL</a:t>
            </a:r>
            <a:r>
              <a:rPr lang="en-US" altLang="en-US" sz="2133" dirty="0">
                <a:solidFill>
                  <a:srgbClr val="555555"/>
                </a:solidFill>
                <a:latin typeface="Courier New" panose="02070309020205020404" pitchFamily="49" charset="0"/>
                <a:cs typeface="Courier New" panose="02070309020205020404" pitchFamily="49" charset="0"/>
              </a:rPr>
              <a:t>,</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3</a:t>
            </a:r>
            <a:r>
              <a:rPr lang="en-US" altLang="en-US" sz="2133" dirty="0">
                <a:solidFill>
                  <a:srgbClr val="555555"/>
                </a:solidFill>
                <a:latin typeface="Courier New" panose="02070309020205020404" pitchFamily="49" charset="0"/>
                <a:cs typeface="Courier New" panose="02070309020205020404" pitchFamily="49" charset="0"/>
              </a:rPr>
              <a:t>,</a:t>
            </a:r>
            <a:r>
              <a:rPr lang="en-US" altLang="en-US" sz="2133" dirty="0">
                <a:latin typeface="Courier New" panose="02070309020205020404" pitchFamily="49" charset="0"/>
                <a:cs typeface="Courier New" panose="02070309020205020404" pitchFamily="49" charset="0"/>
              </a:rPr>
              <a:t> </a:t>
            </a:r>
            <a:r>
              <a:rPr lang="en-US" altLang="en-US" sz="2133" dirty="0">
                <a:solidFill>
                  <a:srgbClr val="383DBA"/>
                </a:solidFill>
                <a:latin typeface="Courier New" panose="02070309020205020404" pitchFamily="49" charset="0"/>
                <a:ea typeface="ヒラギノ角ゴ Pro W3" pitchFamily="-105" charset="-128"/>
                <a:cs typeface="Courier New" panose="02070309020205020404" pitchFamily="49" charset="0"/>
              </a:rPr>
              <a:t>NULL</a:t>
            </a:r>
            <a:r>
              <a:rPr lang="en-US" altLang="en-US" sz="2133" dirty="0">
                <a:solidFill>
                  <a:srgbClr val="555555"/>
                </a:solidFill>
                <a:latin typeface="Courier New" panose="02070309020205020404" pitchFamily="49" charset="0"/>
                <a:cs typeface="Courier New" panose="02070309020205020404" pitchFamily="49" charset="0"/>
              </a:rPr>
              <a:t>);</a:t>
            </a:r>
          </a:p>
        </p:txBody>
      </p:sp>
      <p:sp>
        <p:nvSpPr>
          <p:cNvPr id="4" name="Slide Number Placeholder 3"/>
          <p:cNvSpPr>
            <a:spLocks noGrp="1"/>
          </p:cNvSpPr>
          <p:nvPr>
            <p:ph type="sldNum" sz="quarter" idx="12"/>
          </p:nvPr>
        </p:nvSpPr>
        <p:spPr/>
        <p:txBody>
          <a:bodyPr/>
          <a:lstStyle>
            <a:lvl1pPr eaLnBrk="0" hangingPunct="0">
              <a:defRPr>
                <a:solidFill>
                  <a:schemeClr val="tx1"/>
                </a:solidFill>
                <a:latin typeface="Tahoma" panose="020B0604030504040204" pitchFamily="34" charset="0"/>
                <a:cs typeface="Arial" panose="020B0604020202020204" pitchFamily="34" charset="0"/>
              </a:defRPr>
            </a:lvl1pPr>
            <a:lvl2pPr marL="742932" indent="-285744" eaLnBrk="0" hangingPunct="0">
              <a:defRPr>
                <a:solidFill>
                  <a:schemeClr val="tx1"/>
                </a:solidFill>
                <a:latin typeface="Tahoma" panose="020B0604030504040204" pitchFamily="34" charset="0"/>
                <a:cs typeface="Arial" panose="020B0604020202020204" pitchFamily="34" charset="0"/>
              </a:defRPr>
            </a:lvl2pPr>
            <a:lvl3pPr marL="1142971" indent="-228594" eaLnBrk="0" hangingPunct="0">
              <a:defRPr>
                <a:solidFill>
                  <a:schemeClr val="tx1"/>
                </a:solidFill>
                <a:latin typeface="Tahoma" panose="020B0604030504040204" pitchFamily="34" charset="0"/>
                <a:cs typeface="Arial" panose="020B0604020202020204" pitchFamily="34" charset="0"/>
              </a:defRPr>
            </a:lvl3pPr>
            <a:lvl4pPr marL="1600160" indent="-228594" eaLnBrk="0" hangingPunct="0">
              <a:defRPr>
                <a:solidFill>
                  <a:schemeClr val="tx1"/>
                </a:solidFill>
                <a:latin typeface="Tahoma" panose="020B0604030504040204" pitchFamily="34" charset="0"/>
                <a:cs typeface="Arial" panose="020B0604020202020204" pitchFamily="34" charset="0"/>
              </a:defRPr>
            </a:lvl4pPr>
            <a:lvl5pPr marL="2057349" indent="-228594" eaLnBrk="0" hangingPunct="0">
              <a:defRPr>
                <a:solidFill>
                  <a:schemeClr val="tx1"/>
                </a:solidFill>
                <a:latin typeface="Tahoma" panose="020B0604030504040204" pitchFamily="34" charset="0"/>
                <a:cs typeface="Arial" panose="020B0604020202020204" pitchFamily="34" charset="0"/>
              </a:defRPr>
            </a:lvl5pPr>
            <a:lvl6pPr marL="2514537"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726"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8914"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103"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fld id="{B9C74515-7B0D-4FFF-AF63-23DE1D3D4F1B}" type="slidenum">
              <a:rPr lang="en-US" altLang="en-US" smtClean="0"/>
              <a:pPr/>
              <a:t>13</a:t>
            </a:fld>
            <a:endParaRPr lang="en-US" altLang="en-US" dirty="0"/>
          </a:p>
        </p:txBody>
      </p:sp>
    </p:spTree>
    <p:extLst>
      <p:ext uri="{BB962C8B-B14F-4D97-AF65-F5344CB8AC3E}">
        <p14:creationId xmlns:p14="http://schemas.microsoft.com/office/powerpoint/2010/main" val="180706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6083">
                                            <p:txEl>
                                              <p:pRg st="1" end="1"/>
                                            </p:txEl>
                                          </p:spTgt>
                                        </p:tgtEl>
                                        <p:attrNameLst>
                                          <p:attrName>style.visibility</p:attrName>
                                        </p:attrNameLst>
                                      </p:cBhvr>
                                      <p:to>
                                        <p:strVal val="visible"/>
                                      </p:to>
                                    </p:set>
                                    <p:animEffect transition="in" filter="wipe(left)">
                                      <p:cBhvr>
                                        <p:cTn id="7" dur="200"/>
                                        <p:tgtEl>
                                          <p:spTgt spid="46083">
                                            <p:txEl>
                                              <p:pRg st="1" end="1"/>
                                            </p:txEl>
                                          </p:spTgt>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46083">
                                            <p:txEl>
                                              <p:pRg st="11" end="11"/>
                                            </p:txEl>
                                          </p:spTgt>
                                        </p:tgtEl>
                                        <p:attrNameLst>
                                          <p:attrName>style.visibility</p:attrName>
                                        </p:attrNameLst>
                                      </p:cBhvr>
                                      <p:to>
                                        <p:strVal val="visible"/>
                                      </p:to>
                                    </p:set>
                                    <p:animEffect transition="in" filter="wipe(left)">
                                      <p:cBhvr>
                                        <p:cTn id="11" dur="200"/>
                                        <p:tgtEl>
                                          <p:spTgt spid="46083">
                                            <p:txEl>
                                              <p:pRg st="11" end="11"/>
                                            </p:txEl>
                                          </p:spTgt>
                                        </p:tgtEl>
                                      </p:cBhvr>
                                    </p:animEffect>
                                  </p:childTnLst>
                                </p:cTn>
                              </p:par>
                            </p:childTnLst>
                          </p:cTn>
                        </p:par>
                        <p:par>
                          <p:cTn id="12" fill="hold">
                            <p:stCondLst>
                              <p:cond delay="400"/>
                            </p:stCondLst>
                            <p:childTnLst>
                              <p:par>
                                <p:cTn id="13" presetID="22" presetClass="entr" presetSubtype="8" fill="hold" nodeType="afterEffect">
                                  <p:stCondLst>
                                    <p:cond delay="0"/>
                                  </p:stCondLst>
                                  <p:childTnLst>
                                    <p:set>
                                      <p:cBhvr>
                                        <p:cTn id="14" dur="1" fill="hold">
                                          <p:stCondLst>
                                            <p:cond delay="0"/>
                                          </p:stCondLst>
                                        </p:cTn>
                                        <p:tgtEl>
                                          <p:spTgt spid="46083">
                                            <p:txEl>
                                              <p:pRg st="2" end="2"/>
                                            </p:txEl>
                                          </p:spTgt>
                                        </p:tgtEl>
                                        <p:attrNameLst>
                                          <p:attrName>style.visibility</p:attrName>
                                        </p:attrNameLst>
                                      </p:cBhvr>
                                      <p:to>
                                        <p:strVal val="visible"/>
                                      </p:to>
                                    </p:set>
                                    <p:animEffect transition="in" filter="wipe(left)">
                                      <p:cBhvr>
                                        <p:cTn id="15" dur="200"/>
                                        <p:tgtEl>
                                          <p:spTgt spid="46083">
                                            <p:txEl>
                                              <p:pRg st="2" end="2"/>
                                            </p:txEl>
                                          </p:spTgt>
                                        </p:tgtEl>
                                      </p:cBhvr>
                                    </p:animEffect>
                                  </p:childTnLst>
                                </p:cTn>
                              </p:par>
                            </p:childTnLst>
                          </p:cTn>
                        </p:par>
                        <p:par>
                          <p:cTn id="16" fill="hold">
                            <p:stCondLst>
                              <p:cond delay="600"/>
                            </p:stCondLst>
                            <p:childTnLst>
                              <p:par>
                                <p:cTn id="17" presetID="22" presetClass="entr" presetSubtype="8" fill="hold" nodeType="afterEffect">
                                  <p:stCondLst>
                                    <p:cond delay="0"/>
                                  </p:stCondLst>
                                  <p:childTnLst>
                                    <p:set>
                                      <p:cBhvr>
                                        <p:cTn id="18" dur="1" fill="hold">
                                          <p:stCondLst>
                                            <p:cond delay="0"/>
                                          </p:stCondLst>
                                        </p:cTn>
                                        <p:tgtEl>
                                          <p:spTgt spid="46083">
                                            <p:txEl>
                                              <p:pRg st="3" end="3"/>
                                            </p:txEl>
                                          </p:spTgt>
                                        </p:tgtEl>
                                        <p:attrNameLst>
                                          <p:attrName>style.visibility</p:attrName>
                                        </p:attrNameLst>
                                      </p:cBhvr>
                                      <p:to>
                                        <p:strVal val="visible"/>
                                      </p:to>
                                    </p:set>
                                    <p:animEffect transition="in" filter="wipe(left)">
                                      <p:cBhvr>
                                        <p:cTn id="19" dur="200"/>
                                        <p:tgtEl>
                                          <p:spTgt spid="46083">
                                            <p:txEl>
                                              <p:pRg st="3" end="3"/>
                                            </p:txEl>
                                          </p:spTgt>
                                        </p:tgtEl>
                                      </p:cBhvr>
                                    </p:animEffect>
                                  </p:childTnLst>
                                </p:cTn>
                              </p:par>
                            </p:childTnLst>
                          </p:cTn>
                        </p:par>
                        <p:par>
                          <p:cTn id="20" fill="hold">
                            <p:stCondLst>
                              <p:cond delay="800"/>
                            </p:stCondLst>
                            <p:childTnLst>
                              <p:par>
                                <p:cTn id="21" presetID="22" presetClass="entr" presetSubtype="8" fill="hold" nodeType="afterEffect">
                                  <p:stCondLst>
                                    <p:cond delay="0"/>
                                  </p:stCondLst>
                                  <p:childTnLst>
                                    <p:set>
                                      <p:cBhvr>
                                        <p:cTn id="22" dur="1" fill="hold">
                                          <p:stCondLst>
                                            <p:cond delay="0"/>
                                          </p:stCondLst>
                                        </p:cTn>
                                        <p:tgtEl>
                                          <p:spTgt spid="46083">
                                            <p:txEl>
                                              <p:pRg st="4" end="4"/>
                                            </p:txEl>
                                          </p:spTgt>
                                        </p:tgtEl>
                                        <p:attrNameLst>
                                          <p:attrName>style.visibility</p:attrName>
                                        </p:attrNameLst>
                                      </p:cBhvr>
                                      <p:to>
                                        <p:strVal val="visible"/>
                                      </p:to>
                                    </p:set>
                                    <p:animEffect transition="in" filter="wipe(left)">
                                      <p:cBhvr>
                                        <p:cTn id="23" dur="200"/>
                                        <p:tgtEl>
                                          <p:spTgt spid="46083">
                                            <p:txEl>
                                              <p:pRg st="4" end="4"/>
                                            </p:txEl>
                                          </p:spTgt>
                                        </p:tgtEl>
                                      </p:cBhvr>
                                    </p:animEffect>
                                  </p:childTnLst>
                                </p:cTn>
                              </p:par>
                            </p:childTnLst>
                          </p:cTn>
                        </p:par>
                        <p:par>
                          <p:cTn id="24" fill="hold">
                            <p:stCondLst>
                              <p:cond delay="1000"/>
                            </p:stCondLst>
                            <p:childTnLst>
                              <p:par>
                                <p:cTn id="25" presetID="22" presetClass="entr" presetSubtype="8" fill="hold" nodeType="afterEffect">
                                  <p:stCondLst>
                                    <p:cond delay="0"/>
                                  </p:stCondLst>
                                  <p:childTnLst>
                                    <p:set>
                                      <p:cBhvr>
                                        <p:cTn id="26" dur="1" fill="hold">
                                          <p:stCondLst>
                                            <p:cond delay="0"/>
                                          </p:stCondLst>
                                        </p:cTn>
                                        <p:tgtEl>
                                          <p:spTgt spid="46083">
                                            <p:txEl>
                                              <p:pRg st="5" end="5"/>
                                            </p:txEl>
                                          </p:spTgt>
                                        </p:tgtEl>
                                        <p:attrNameLst>
                                          <p:attrName>style.visibility</p:attrName>
                                        </p:attrNameLst>
                                      </p:cBhvr>
                                      <p:to>
                                        <p:strVal val="visible"/>
                                      </p:to>
                                    </p:set>
                                    <p:animEffect transition="in" filter="wipe(left)">
                                      <p:cBhvr>
                                        <p:cTn id="27" dur="200"/>
                                        <p:tgtEl>
                                          <p:spTgt spid="46083">
                                            <p:txEl>
                                              <p:pRg st="5" end="5"/>
                                            </p:txEl>
                                          </p:spTgt>
                                        </p:tgtEl>
                                      </p:cBhvr>
                                    </p:animEffect>
                                  </p:childTnLst>
                                </p:cTn>
                              </p:par>
                            </p:childTnLst>
                          </p:cTn>
                        </p:par>
                        <p:par>
                          <p:cTn id="28" fill="hold">
                            <p:stCondLst>
                              <p:cond delay="1200"/>
                            </p:stCondLst>
                            <p:childTnLst>
                              <p:par>
                                <p:cTn id="29" presetID="22" presetClass="entr" presetSubtype="8" fill="hold" nodeType="afterEffect">
                                  <p:stCondLst>
                                    <p:cond delay="0"/>
                                  </p:stCondLst>
                                  <p:childTnLst>
                                    <p:set>
                                      <p:cBhvr>
                                        <p:cTn id="30" dur="1" fill="hold">
                                          <p:stCondLst>
                                            <p:cond delay="0"/>
                                          </p:stCondLst>
                                        </p:cTn>
                                        <p:tgtEl>
                                          <p:spTgt spid="46083">
                                            <p:txEl>
                                              <p:pRg st="10" end="10"/>
                                            </p:txEl>
                                          </p:spTgt>
                                        </p:tgtEl>
                                        <p:attrNameLst>
                                          <p:attrName>style.visibility</p:attrName>
                                        </p:attrNameLst>
                                      </p:cBhvr>
                                      <p:to>
                                        <p:strVal val="visible"/>
                                      </p:to>
                                    </p:set>
                                    <p:animEffect transition="in" filter="wipe(left)">
                                      <p:cBhvr>
                                        <p:cTn id="31" dur="200"/>
                                        <p:tgtEl>
                                          <p:spTgt spid="46083">
                                            <p:txEl>
                                              <p:pRg st="10" end="10"/>
                                            </p:txEl>
                                          </p:spTgt>
                                        </p:tgtEl>
                                      </p:cBhvr>
                                    </p:animEffect>
                                  </p:childTnLst>
                                </p:cTn>
                              </p:par>
                            </p:childTnLst>
                          </p:cTn>
                        </p:par>
                        <p:par>
                          <p:cTn id="32" fill="hold">
                            <p:stCondLst>
                              <p:cond delay="1400"/>
                            </p:stCondLst>
                            <p:childTnLst>
                              <p:par>
                                <p:cTn id="33" presetID="22" presetClass="entr" presetSubtype="8" fill="hold" nodeType="afterEffect">
                                  <p:stCondLst>
                                    <p:cond delay="0"/>
                                  </p:stCondLst>
                                  <p:childTnLst>
                                    <p:set>
                                      <p:cBhvr>
                                        <p:cTn id="34" dur="1" fill="hold">
                                          <p:stCondLst>
                                            <p:cond delay="0"/>
                                          </p:stCondLst>
                                        </p:cTn>
                                        <p:tgtEl>
                                          <p:spTgt spid="46083">
                                            <p:txEl>
                                              <p:pRg st="6" end="6"/>
                                            </p:txEl>
                                          </p:spTgt>
                                        </p:tgtEl>
                                        <p:attrNameLst>
                                          <p:attrName>style.visibility</p:attrName>
                                        </p:attrNameLst>
                                      </p:cBhvr>
                                      <p:to>
                                        <p:strVal val="visible"/>
                                      </p:to>
                                    </p:set>
                                    <p:animEffect transition="in" filter="wipe(left)">
                                      <p:cBhvr>
                                        <p:cTn id="35" dur="200"/>
                                        <p:tgtEl>
                                          <p:spTgt spid="46083">
                                            <p:txEl>
                                              <p:pRg st="6" end="6"/>
                                            </p:txEl>
                                          </p:spTgt>
                                        </p:tgtEl>
                                      </p:cBhvr>
                                    </p:animEffect>
                                  </p:childTnLst>
                                </p:cTn>
                              </p:par>
                            </p:childTnLst>
                          </p:cTn>
                        </p:par>
                        <p:par>
                          <p:cTn id="36" fill="hold">
                            <p:stCondLst>
                              <p:cond delay="1600"/>
                            </p:stCondLst>
                            <p:childTnLst>
                              <p:par>
                                <p:cTn id="37" presetID="22" presetClass="entr" presetSubtype="8" fill="hold" nodeType="afterEffect">
                                  <p:stCondLst>
                                    <p:cond delay="0"/>
                                  </p:stCondLst>
                                  <p:childTnLst>
                                    <p:set>
                                      <p:cBhvr>
                                        <p:cTn id="38" dur="1" fill="hold">
                                          <p:stCondLst>
                                            <p:cond delay="0"/>
                                          </p:stCondLst>
                                        </p:cTn>
                                        <p:tgtEl>
                                          <p:spTgt spid="46083">
                                            <p:txEl>
                                              <p:pRg st="9" end="9"/>
                                            </p:txEl>
                                          </p:spTgt>
                                        </p:tgtEl>
                                        <p:attrNameLst>
                                          <p:attrName>style.visibility</p:attrName>
                                        </p:attrNameLst>
                                      </p:cBhvr>
                                      <p:to>
                                        <p:strVal val="visible"/>
                                      </p:to>
                                    </p:set>
                                    <p:animEffect transition="in" filter="wipe(left)">
                                      <p:cBhvr>
                                        <p:cTn id="39" dur="200"/>
                                        <p:tgtEl>
                                          <p:spTgt spid="46083">
                                            <p:txEl>
                                              <p:pRg st="9" end="9"/>
                                            </p:txEl>
                                          </p:spTgt>
                                        </p:tgtEl>
                                      </p:cBhvr>
                                    </p:animEffect>
                                  </p:childTnLst>
                                </p:cTn>
                              </p:par>
                            </p:childTnLst>
                          </p:cTn>
                        </p:par>
                        <p:par>
                          <p:cTn id="40" fill="hold">
                            <p:stCondLst>
                              <p:cond delay="1800"/>
                            </p:stCondLst>
                            <p:childTnLst>
                              <p:par>
                                <p:cTn id="41" presetID="22" presetClass="entr" presetSubtype="8" fill="hold" nodeType="afterEffect">
                                  <p:stCondLst>
                                    <p:cond delay="0"/>
                                  </p:stCondLst>
                                  <p:childTnLst>
                                    <p:set>
                                      <p:cBhvr>
                                        <p:cTn id="42" dur="1" fill="hold">
                                          <p:stCondLst>
                                            <p:cond delay="0"/>
                                          </p:stCondLst>
                                        </p:cTn>
                                        <p:tgtEl>
                                          <p:spTgt spid="46083">
                                            <p:txEl>
                                              <p:pRg st="7" end="7"/>
                                            </p:txEl>
                                          </p:spTgt>
                                        </p:tgtEl>
                                        <p:attrNameLst>
                                          <p:attrName>style.visibility</p:attrName>
                                        </p:attrNameLst>
                                      </p:cBhvr>
                                      <p:to>
                                        <p:strVal val="visible"/>
                                      </p:to>
                                    </p:set>
                                    <p:animEffect transition="in" filter="wipe(left)">
                                      <p:cBhvr>
                                        <p:cTn id="43" dur="200"/>
                                        <p:tgtEl>
                                          <p:spTgt spid="46083">
                                            <p:txEl>
                                              <p:pRg st="7" end="7"/>
                                            </p:txEl>
                                          </p:spTgt>
                                        </p:tgtEl>
                                      </p:cBhvr>
                                    </p:animEffect>
                                  </p:childTnLst>
                                </p:cTn>
                              </p:par>
                            </p:childTnLst>
                          </p:cTn>
                        </p:par>
                        <p:par>
                          <p:cTn id="44" fill="hold">
                            <p:stCondLst>
                              <p:cond delay="2000"/>
                            </p:stCondLst>
                            <p:childTnLst>
                              <p:par>
                                <p:cTn id="45" presetID="22" presetClass="entr" presetSubtype="8" fill="hold" nodeType="afterEffect">
                                  <p:stCondLst>
                                    <p:cond delay="0"/>
                                  </p:stCondLst>
                                  <p:childTnLst>
                                    <p:set>
                                      <p:cBhvr>
                                        <p:cTn id="46" dur="1" fill="hold">
                                          <p:stCondLst>
                                            <p:cond delay="0"/>
                                          </p:stCondLst>
                                        </p:cTn>
                                        <p:tgtEl>
                                          <p:spTgt spid="46083">
                                            <p:txEl>
                                              <p:pRg st="8" end="8"/>
                                            </p:txEl>
                                          </p:spTgt>
                                        </p:tgtEl>
                                        <p:attrNameLst>
                                          <p:attrName>style.visibility</p:attrName>
                                        </p:attrNameLst>
                                      </p:cBhvr>
                                      <p:to>
                                        <p:strVal val="visible"/>
                                      </p:to>
                                    </p:set>
                                    <p:animEffect transition="in" filter="wipe(left)">
                                      <p:cBhvr>
                                        <p:cTn id="47" dur="200"/>
                                        <p:tgtEl>
                                          <p:spTgt spid="4608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6083">
                                            <p:txEl>
                                              <p:pRg st="12" end="12"/>
                                            </p:txEl>
                                          </p:spTgt>
                                        </p:tgtEl>
                                        <p:attrNameLst>
                                          <p:attrName>style.visibility</p:attrName>
                                        </p:attrNameLst>
                                      </p:cBhvr>
                                      <p:to>
                                        <p:strVal val="visible"/>
                                      </p:to>
                                    </p:set>
                                    <p:animEffect transition="in" filter="fade">
                                      <p:cBhvr>
                                        <p:cTn id="52" dur="500"/>
                                        <p:tgtEl>
                                          <p:spTgt spid="46083">
                                            <p:txEl>
                                              <p:pRg st="12" end="12"/>
                                            </p:txEl>
                                          </p:spTgt>
                                        </p:tgtEl>
                                      </p:cBhvr>
                                    </p:animEffect>
                                  </p:childTnLst>
                                </p:cTn>
                              </p:par>
                              <p:par>
                                <p:cTn id="53" presetID="22" presetClass="entr" presetSubtype="8" fill="hold" nodeType="withEffect">
                                  <p:stCondLst>
                                    <p:cond delay="0"/>
                                  </p:stCondLst>
                                  <p:childTnLst>
                                    <p:set>
                                      <p:cBhvr>
                                        <p:cTn id="54" dur="1" fill="hold">
                                          <p:stCondLst>
                                            <p:cond delay="0"/>
                                          </p:stCondLst>
                                        </p:cTn>
                                        <p:tgtEl>
                                          <p:spTgt spid="46083">
                                            <p:txEl>
                                              <p:pRg st="13" end="13"/>
                                            </p:txEl>
                                          </p:spTgt>
                                        </p:tgtEl>
                                        <p:attrNameLst>
                                          <p:attrName>style.visibility</p:attrName>
                                        </p:attrNameLst>
                                      </p:cBhvr>
                                      <p:to>
                                        <p:strVal val="visible"/>
                                      </p:to>
                                    </p:set>
                                    <p:animEffect transition="in" filter="wipe(left)">
                                      <p:cBhvr>
                                        <p:cTn id="55" dur="200"/>
                                        <p:tgtEl>
                                          <p:spTgt spid="46083">
                                            <p:txEl>
                                              <p:pRg st="13" end="13"/>
                                            </p:txEl>
                                          </p:spTgt>
                                        </p:tgtEl>
                                      </p:cBhvr>
                                    </p:animEffect>
                                  </p:childTnLst>
                                </p:cTn>
                              </p:par>
                              <p:par>
                                <p:cTn id="56" presetID="22" presetClass="entr" presetSubtype="8" fill="hold" nodeType="withEffect">
                                  <p:stCondLst>
                                    <p:cond delay="200"/>
                                  </p:stCondLst>
                                  <p:childTnLst>
                                    <p:set>
                                      <p:cBhvr>
                                        <p:cTn id="57" dur="1" fill="hold">
                                          <p:stCondLst>
                                            <p:cond delay="0"/>
                                          </p:stCondLst>
                                        </p:cTn>
                                        <p:tgtEl>
                                          <p:spTgt spid="46083">
                                            <p:txEl>
                                              <p:pRg st="14" end="14"/>
                                            </p:txEl>
                                          </p:spTgt>
                                        </p:tgtEl>
                                        <p:attrNameLst>
                                          <p:attrName>style.visibility</p:attrName>
                                        </p:attrNameLst>
                                      </p:cBhvr>
                                      <p:to>
                                        <p:strVal val="visible"/>
                                      </p:to>
                                    </p:set>
                                    <p:animEffect transition="in" filter="wipe(left)">
                                      <p:cBhvr>
                                        <p:cTn id="58" dur="200"/>
                                        <p:tgtEl>
                                          <p:spTgt spid="4608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Remove Procedures, Functions, or Triggers</a:t>
            </a:r>
          </a:p>
        </p:txBody>
      </p:sp>
      <p:sp>
        <p:nvSpPr>
          <p:cNvPr id="3" name="Content Placeholder 2"/>
          <p:cNvSpPr>
            <a:spLocks noGrp="1"/>
          </p:cNvSpPr>
          <p:nvPr>
            <p:ph idx="1"/>
          </p:nvPr>
        </p:nvSpPr>
        <p:spPr/>
        <p:txBody>
          <a:bodyPr/>
          <a:lstStyle/>
          <a:p>
            <a:pPr marL="0" indent="0">
              <a:buNone/>
            </a:pPr>
            <a:r>
              <a:rPr lang="en-US" dirty="0"/>
              <a:t>To remove procedures, functions, or triggers, use the DROP command:</a:t>
            </a:r>
          </a:p>
          <a:p>
            <a:pPr marL="0" indent="0">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DROP</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PROCEDURE</a:t>
            </a:r>
            <a:r>
              <a:rPr lang="en-US" altLang="en-US" dirty="0">
                <a:latin typeface="Courier New" panose="02070309020205020404" pitchFamily="49" charset="0"/>
                <a:cs typeface="Courier New" panose="02070309020205020404" pitchFamily="49" charset="0"/>
              </a:rPr>
              <a:t> </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IF</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EXISTS</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procedure_name</a:t>
            </a:r>
            <a:r>
              <a:rPr lang="en-US" altLang="en-US" dirty="0">
                <a:solidFill>
                  <a:srgbClr val="555555"/>
                </a:solidFill>
                <a:latin typeface="Courier New" panose="02070309020205020404" pitchFamily="49" charset="0"/>
                <a:cs typeface="Courier New" panose="02070309020205020404" pitchFamily="49" charset="0"/>
              </a:rPr>
              <a:t>;</a:t>
            </a:r>
          </a:p>
          <a:p>
            <a:pPr marL="0" indent="0">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DROP</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FUNCTION</a:t>
            </a:r>
            <a:r>
              <a:rPr lang="en-US" altLang="en-US" dirty="0">
                <a:latin typeface="Courier New" panose="02070309020205020404" pitchFamily="49" charset="0"/>
                <a:cs typeface="Courier New" panose="02070309020205020404" pitchFamily="49" charset="0"/>
              </a:rPr>
              <a:t> </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IF</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EXISTS</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function_name</a:t>
            </a:r>
            <a:r>
              <a:rPr lang="en-US" altLang="en-US" dirty="0">
                <a:solidFill>
                  <a:srgbClr val="555555"/>
                </a:solidFill>
                <a:latin typeface="Courier New" panose="02070309020205020404" pitchFamily="49" charset="0"/>
                <a:cs typeface="Courier New" panose="02070309020205020404" pitchFamily="49" charset="0"/>
              </a:rPr>
              <a:t>;</a:t>
            </a:r>
          </a:p>
          <a:p>
            <a:pPr marL="0" indent="0">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DROP</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TRIGGER</a:t>
            </a:r>
            <a:r>
              <a:rPr lang="en-US" altLang="en-US" dirty="0">
                <a:latin typeface="Courier New" panose="02070309020205020404" pitchFamily="49" charset="0"/>
                <a:cs typeface="Courier New" panose="02070309020205020404" pitchFamily="49" charset="0"/>
              </a:rPr>
              <a:t> </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IF</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EXISTS</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trigger_name</a:t>
            </a:r>
            <a:r>
              <a:rPr lang="en-US" altLang="en-US" dirty="0">
                <a:solidFill>
                  <a:srgbClr val="555555"/>
                </a:solidFill>
                <a:latin typeface="Courier New" panose="02070309020205020404" pitchFamily="49" charset="0"/>
                <a:cs typeface="Courier New" panose="02070309020205020404" pitchFamily="49" charset="0"/>
              </a:rPr>
              <a:t>;</a:t>
            </a:r>
          </a:p>
        </p:txBody>
      </p:sp>
      <p:sp>
        <p:nvSpPr>
          <p:cNvPr id="4" name="Slide Number Placeholder 3"/>
          <p:cNvSpPr>
            <a:spLocks noGrp="1"/>
          </p:cNvSpPr>
          <p:nvPr>
            <p:ph type="sldNum" sz="quarter" idx="12"/>
          </p:nvPr>
        </p:nvSpPr>
        <p:spPr/>
        <p:txBody>
          <a:bodyPr/>
          <a:lstStyle/>
          <a:p>
            <a:fld id="{FAA55752-3BAF-40C2-8655-E6F2DB7A226A}" type="slidenum">
              <a:rPr lang="en-US" smtClean="0"/>
              <a:t>14</a:t>
            </a:fld>
            <a:endParaRPr lang="en-US"/>
          </a:p>
        </p:txBody>
      </p:sp>
    </p:spTree>
    <p:extLst>
      <p:ext uri="{BB962C8B-B14F-4D97-AF65-F5344CB8AC3E}">
        <p14:creationId xmlns:p14="http://schemas.microsoft.com/office/powerpoint/2010/main" val="883033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11289" y="609600"/>
            <a:ext cx="1220329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400" dirty="0"/>
              <a:t>Review: Class 5 – Cleaning Data Using SQL</a:t>
            </a:r>
            <a:endParaRPr sz="4400" dirty="0"/>
          </a:p>
        </p:txBody>
      </p:sp>
      <p:sp>
        <p:nvSpPr>
          <p:cNvPr id="200" name="Google Shape;200;p30"/>
          <p:cNvSpPr txBox="1"/>
          <p:nvPr/>
        </p:nvSpPr>
        <p:spPr>
          <a:xfrm>
            <a:off x="220522" y="1832178"/>
            <a:ext cx="11971477" cy="3608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500"/>
              </a:spcBef>
              <a:spcAft>
                <a:spcPts val="0"/>
              </a:spcAft>
              <a:buNone/>
            </a:pPr>
            <a:r>
              <a:rPr lang="en-US" sz="2400" b="1" u="sng" dirty="0"/>
              <a:t>Joining &amp; Merging Data </a:t>
            </a:r>
            <a:endParaRPr sz="2400" dirty="0"/>
          </a:p>
          <a:p>
            <a:pPr>
              <a:lnSpc>
                <a:spcPct val="115000"/>
              </a:lnSpc>
              <a:spcBef>
                <a:spcPts val="600"/>
              </a:spcBef>
              <a:spcAft>
                <a:spcPts val="600"/>
              </a:spcAft>
            </a:pPr>
            <a:r>
              <a:rPr lang="en-US" sz="2400" u="sng" dirty="0"/>
              <a:t>Joining Data - inner, outer and left</a:t>
            </a:r>
            <a:r>
              <a:rPr lang="en-US" sz="2400" dirty="0"/>
              <a:t>             </a:t>
            </a:r>
            <a:r>
              <a:rPr lang="en-US" sz="2400" u="sng" dirty="0"/>
              <a:t>Merging/Appending Data – Union/Union All</a:t>
            </a:r>
          </a:p>
          <a:p>
            <a:pPr marL="0" lvl="0" indent="0" algn="l" rtl="0">
              <a:lnSpc>
                <a:spcPct val="115000"/>
              </a:lnSpc>
              <a:spcBef>
                <a:spcPts val="600"/>
              </a:spcBef>
              <a:spcAft>
                <a:spcPts val="600"/>
              </a:spcAft>
              <a:buNone/>
            </a:pPr>
            <a:endParaRPr lang="en-US" sz="2400" dirty="0"/>
          </a:p>
          <a:p>
            <a:pPr marL="0" lvl="0" indent="0" algn="l" rtl="0">
              <a:lnSpc>
                <a:spcPct val="115000"/>
              </a:lnSpc>
              <a:spcBef>
                <a:spcPts val="600"/>
              </a:spcBef>
              <a:spcAft>
                <a:spcPts val="600"/>
              </a:spcAft>
              <a:buNone/>
            </a:pPr>
            <a:r>
              <a:rPr lang="en-US" sz="2400" dirty="0"/>
              <a:t> </a:t>
            </a:r>
            <a:endParaRPr sz="2400" dirty="0"/>
          </a:p>
        </p:txBody>
      </p:sp>
      <p:pic>
        <p:nvPicPr>
          <p:cNvPr id="5" name="Picture 4">
            <a:extLst>
              <a:ext uri="{FF2B5EF4-FFF2-40B4-BE49-F238E27FC236}">
                <a16:creationId xmlns:a16="http://schemas.microsoft.com/office/drawing/2014/main" id="{B8D909CA-EA2D-4E39-8E60-7C6B6FEC8725}"/>
              </a:ext>
            </a:extLst>
          </p:cNvPr>
          <p:cNvPicPr>
            <a:picLocks noChangeAspect="1"/>
          </p:cNvPicPr>
          <p:nvPr/>
        </p:nvPicPr>
        <p:blipFill>
          <a:blip r:embed="rId3"/>
          <a:stretch>
            <a:fillRect/>
          </a:stretch>
        </p:blipFill>
        <p:spPr>
          <a:xfrm>
            <a:off x="5811837" y="3187347"/>
            <a:ext cx="6257925" cy="2876550"/>
          </a:xfrm>
          <a:prstGeom prst="rect">
            <a:avLst/>
          </a:prstGeom>
        </p:spPr>
      </p:pic>
      <p:pic>
        <p:nvPicPr>
          <p:cNvPr id="6" name="Picture 5">
            <a:extLst>
              <a:ext uri="{FF2B5EF4-FFF2-40B4-BE49-F238E27FC236}">
                <a16:creationId xmlns:a16="http://schemas.microsoft.com/office/drawing/2014/main" id="{87D65709-38D8-43FE-8842-D4FE68BA9BD6}"/>
              </a:ext>
            </a:extLst>
          </p:cNvPr>
          <p:cNvPicPr>
            <a:picLocks noChangeAspect="1"/>
          </p:cNvPicPr>
          <p:nvPr/>
        </p:nvPicPr>
        <p:blipFill>
          <a:blip r:embed="rId4"/>
          <a:stretch>
            <a:fillRect/>
          </a:stretch>
        </p:blipFill>
        <p:spPr>
          <a:xfrm>
            <a:off x="220522" y="3118947"/>
            <a:ext cx="5374217" cy="319815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Class 6 Objectives</a:t>
            </a:r>
            <a:endParaRPr sz="4800" dirty="0"/>
          </a:p>
        </p:txBody>
      </p:sp>
      <p:sp>
        <p:nvSpPr>
          <p:cNvPr id="198" name="Google Shape;198;p30"/>
          <p:cNvSpPr txBox="1"/>
          <p:nvPr/>
        </p:nvSpPr>
        <p:spPr>
          <a:xfrm>
            <a:off x="8285450" y="2016100"/>
            <a:ext cx="1496700" cy="6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highlight>
                <a:srgbClr val="00FF00"/>
              </a:highlight>
              <a:latin typeface="Lato"/>
              <a:ea typeface="Lato"/>
              <a:cs typeface="Lato"/>
              <a:sym typeface="Lato"/>
            </a:endParaRPr>
          </a:p>
        </p:txBody>
      </p:sp>
      <p:sp>
        <p:nvSpPr>
          <p:cNvPr id="200" name="Google Shape;200;p30"/>
          <p:cNvSpPr txBox="1"/>
          <p:nvPr/>
        </p:nvSpPr>
        <p:spPr>
          <a:xfrm>
            <a:off x="89806" y="2319250"/>
            <a:ext cx="5379900" cy="3608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500"/>
              </a:spcBef>
              <a:spcAft>
                <a:spcPts val="0"/>
              </a:spcAft>
              <a:buNone/>
            </a:pPr>
            <a:r>
              <a:rPr lang="en-US" sz="2400" b="1" u="sng" dirty="0"/>
              <a:t>Advanced SQL Functions</a:t>
            </a:r>
            <a:endParaRPr sz="2400" dirty="0"/>
          </a:p>
          <a:p>
            <a:pPr marL="0" lvl="0" indent="0" algn="l" rtl="0">
              <a:lnSpc>
                <a:spcPct val="115000"/>
              </a:lnSpc>
              <a:spcBef>
                <a:spcPts val="600"/>
              </a:spcBef>
              <a:spcAft>
                <a:spcPts val="0"/>
              </a:spcAft>
              <a:buNone/>
            </a:pPr>
            <a:r>
              <a:rPr lang="en-US" sz="2400" dirty="0"/>
              <a:t>SQL Operators, Wildcards, Like, etc.</a:t>
            </a:r>
            <a:endParaRPr sz="2400" dirty="0"/>
          </a:p>
          <a:p>
            <a:pPr marL="0" lvl="0" indent="0" algn="l" rtl="0">
              <a:lnSpc>
                <a:spcPct val="115000"/>
              </a:lnSpc>
              <a:spcBef>
                <a:spcPts val="600"/>
              </a:spcBef>
              <a:spcAft>
                <a:spcPts val="0"/>
              </a:spcAft>
              <a:buNone/>
            </a:pPr>
            <a:r>
              <a:rPr lang="en-US" sz="2400" dirty="0"/>
              <a:t>Case Statements &amp; Logical Functions</a:t>
            </a:r>
            <a:endParaRPr sz="2400" dirty="0"/>
          </a:p>
          <a:p>
            <a:pPr marL="0" lvl="0" indent="0" algn="l" rtl="0">
              <a:lnSpc>
                <a:spcPct val="115000"/>
              </a:lnSpc>
              <a:spcBef>
                <a:spcPts val="600"/>
              </a:spcBef>
              <a:spcAft>
                <a:spcPts val="0"/>
              </a:spcAft>
              <a:buNone/>
            </a:pPr>
            <a:r>
              <a:rPr lang="en-US" sz="2400" dirty="0"/>
              <a:t>Clean string, numeric, and date data</a:t>
            </a:r>
            <a:endParaRPr sz="2400" dirty="0"/>
          </a:p>
          <a:p>
            <a:pPr marL="0" lvl="0" indent="0" algn="l" rtl="0">
              <a:lnSpc>
                <a:spcPct val="115000"/>
              </a:lnSpc>
              <a:spcBef>
                <a:spcPts val="600"/>
              </a:spcBef>
              <a:spcAft>
                <a:spcPts val="600"/>
              </a:spcAft>
              <a:buNone/>
            </a:pPr>
            <a:r>
              <a:rPr lang="en-US" sz="2400" dirty="0"/>
              <a:t>Perform joins - inner, outer and left </a:t>
            </a:r>
            <a:endParaRPr sz="2400" dirty="0"/>
          </a:p>
        </p:txBody>
      </p:sp>
      <p:pic>
        <p:nvPicPr>
          <p:cNvPr id="1026" name="Picture 2" descr="Cleaning Data with SQL — TRIM Your White Space - UB Women Data ...">
            <a:extLst>
              <a:ext uri="{FF2B5EF4-FFF2-40B4-BE49-F238E27FC236}">
                <a16:creationId xmlns:a16="http://schemas.microsoft.com/office/drawing/2014/main" id="{0AA1EF9F-F384-45FB-9C36-E0A7BA140A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1750" y="2731911"/>
            <a:ext cx="6884099" cy="23350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txBox="1">
            <a:spLocks noGrp="1"/>
          </p:cNvSpPr>
          <p:nvPr>
            <p:ph type="ctrTitle"/>
          </p:nvPr>
        </p:nvSpPr>
        <p:spPr>
          <a:xfrm>
            <a:off x="913800" y="609600"/>
            <a:ext cx="1119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What is the need for data manipulation?</a:t>
            </a:r>
            <a:endParaRPr sz="4200"/>
          </a:p>
        </p:txBody>
      </p:sp>
      <p:sp>
        <p:nvSpPr>
          <p:cNvPr id="186" name="Google Shape;186;p28"/>
          <p:cNvSpPr/>
          <p:nvPr/>
        </p:nvSpPr>
        <p:spPr>
          <a:xfrm>
            <a:off x="1228375" y="4599100"/>
            <a:ext cx="8929200" cy="813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highlight>
                <a:srgbClr val="FF0000"/>
              </a:highlight>
            </a:endParaRPr>
          </a:p>
        </p:txBody>
      </p:sp>
      <p:sp>
        <p:nvSpPr>
          <p:cNvPr id="187" name="Google Shape;187;p28"/>
          <p:cNvSpPr txBox="1">
            <a:spLocks noGrp="1"/>
          </p:cNvSpPr>
          <p:nvPr>
            <p:ph type="subTitle" idx="1"/>
          </p:nvPr>
        </p:nvSpPr>
        <p:spPr>
          <a:xfrm>
            <a:off x="1077723" y="1998825"/>
            <a:ext cx="54792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342900" lvl="0" indent="-217100" algn="l" rtl="0">
              <a:spcBef>
                <a:spcPts val="0"/>
              </a:spcBef>
              <a:spcAft>
                <a:spcPts val="0"/>
              </a:spcAft>
              <a:buSzPts val="2400"/>
              <a:buNone/>
            </a:pPr>
            <a:r>
              <a:rPr lang="en-US" sz="2400"/>
              <a:t>Creating new datasets &amp; Combine disparate data sets</a:t>
            </a:r>
            <a:endParaRPr sz="2400"/>
          </a:p>
          <a:p>
            <a:pPr marL="342900" lvl="0" indent="-217100" algn="l" rtl="0">
              <a:spcBef>
                <a:spcPts val="1000"/>
              </a:spcBef>
              <a:spcAft>
                <a:spcPts val="0"/>
              </a:spcAft>
              <a:buSzPts val="1400"/>
              <a:buNone/>
            </a:pPr>
            <a:endParaRPr sz="2400"/>
          </a:p>
          <a:p>
            <a:pPr marL="342900" lvl="0" indent="-217100" algn="l" rtl="0">
              <a:spcBef>
                <a:spcPts val="1000"/>
              </a:spcBef>
              <a:spcAft>
                <a:spcPts val="0"/>
              </a:spcAft>
              <a:buSzPts val="2400"/>
              <a:buNone/>
            </a:pPr>
            <a:r>
              <a:rPr lang="en-US" sz="2400"/>
              <a:t>Perform common queries, aggregations, and joins</a:t>
            </a:r>
            <a:endParaRPr sz="2400"/>
          </a:p>
          <a:p>
            <a:pPr marL="342900" lvl="0" indent="-217100" algn="l" rtl="0">
              <a:spcBef>
                <a:spcPts val="1000"/>
              </a:spcBef>
              <a:spcAft>
                <a:spcPts val="0"/>
              </a:spcAft>
              <a:buSzPts val="1400"/>
              <a:buNone/>
            </a:pPr>
            <a:endParaRPr sz="2400"/>
          </a:p>
          <a:p>
            <a:pPr marL="342900" lvl="0" indent="-217100" algn="l" rtl="0">
              <a:spcBef>
                <a:spcPts val="1000"/>
              </a:spcBef>
              <a:spcAft>
                <a:spcPts val="0"/>
              </a:spcAft>
              <a:buSzPts val="2400"/>
              <a:buNone/>
            </a:pPr>
            <a:r>
              <a:rPr lang="en-US" sz="2400"/>
              <a:t>Adding, removing, or modifying data</a:t>
            </a:r>
            <a:endParaRPr sz="2400"/>
          </a:p>
          <a:p>
            <a:pPr marL="36899" lvl="0" indent="0" algn="l" rtl="0">
              <a:spcBef>
                <a:spcPts val="1000"/>
              </a:spcBef>
              <a:spcAft>
                <a:spcPts val="0"/>
              </a:spcAft>
              <a:buSzPts val="1400"/>
              <a:buNone/>
            </a:pPr>
            <a:endParaRPr sz="2400"/>
          </a:p>
          <a:p>
            <a:pPr marL="342900" lvl="0" indent="-217100" algn="l" rtl="0">
              <a:spcBef>
                <a:spcPts val="1000"/>
              </a:spcBef>
              <a:spcAft>
                <a:spcPts val="0"/>
              </a:spcAft>
              <a:buSzPts val="2400"/>
              <a:buNone/>
            </a:pPr>
            <a:r>
              <a:rPr lang="en-US" sz="2400"/>
              <a:t>Extracting and Storing Data</a:t>
            </a:r>
            <a:endParaRPr sz="2400"/>
          </a:p>
        </p:txBody>
      </p:sp>
      <p:sp>
        <p:nvSpPr>
          <p:cNvPr id="188" name="Google Shape;188;p28"/>
          <p:cNvSpPr txBox="1">
            <a:spLocks noGrp="1"/>
          </p:cNvSpPr>
          <p:nvPr>
            <p:ph type="body" idx="4294967295"/>
          </p:nvPr>
        </p:nvSpPr>
        <p:spPr>
          <a:xfrm>
            <a:off x="6556923" y="1998825"/>
            <a:ext cx="55509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342900" lvl="0" indent="-369500" algn="l" rtl="0">
              <a:spcBef>
                <a:spcPts val="0"/>
              </a:spcBef>
              <a:spcAft>
                <a:spcPts val="0"/>
              </a:spcAft>
              <a:buSzPts val="2400"/>
              <a:buChar char="●"/>
            </a:pPr>
            <a:r>
              <a:rPr lang="en-US" sz="2400" dirty="0"/>
              <a:t>Creation/Extraction</a:t>
            </a:r>
            <a:endParaRPr sz="2400" dirty="0"/>
          </a:p>
          <a:p>
            <a:pPr marL="0" lvl="0" indent="0" algn="l" rtl="0">
              <a:spcBef>
                <a:spcPts val="1000"/>
              </a:spcBef>
              <a:spcAft>
                <a:spcPts val="0"/>
              </a:spcAft>
              <a:buNone/>
            </a:pPr>
            <a:endParaRPr sz="2400" dirty="0"/>
          </a:p>
          <a:p>
            <a:pPr marL="0" lvl="0" indent="0" algn="l" rtl="0">
              <a:spcBef>
                <a:spcPts val="1000"/>
              </a:spcBef>
              <a:spcAft>
                <a:spcPts val="0"/>
              </a:spcAft>
              <a:buNone/>
            </a:pPr>
            <a:endParaRPr sz="2400" dirty="0"/>
          </a:p>
          <a:p>
            <a:pPr marL="342900" lvl="0" indent="-369500" algn="l" rtl="0">
              <a:spcBef>
                <a:spcPts val="1000"/>
              </a:spcBef>
              <a:spcAft>
                <a:spcPts val="0"/>
              </a:spcAft>
              <a:buSzPts val="2400"/>
              <a:buChar char="●"/>
            </a:pPr>
            <a:r>
              <a:rPr lang="en-US" sz="2400"/>
              <a:t>Transforming </a:t>
            </a:r>
            <a:r>
              <a:rPr lang="en-US" sz="2400" dirty="0"/>
              <a:t>data</a:t>
            </a:r>
            <a:endParaRPr sz="2400" dirty="0"/>
          </a:p>
          <a:p>
            <a:pPr marL="0" lvl="0" indent="0" algn="l" rtl="0">
              <a:spcBef>
                <a:spcPts val="1000"/>
              </a:spcBef>
              <a:spcAft>
                <a:spcPts val="0"/>
              </a:spcAft>
              <a:buSzPts val="1400"/>
              <a:buNone/>
            </a:pPr>
            <a:endParaRPr sz="2400" dirty="0"/>
          </a:p>
          <a:p>
            <a:pPr marL="342900" lvl="0" indent="-369500" algn="l" rtl="0">
              <a:spcBef>
                <a:spcPts val="1000"/>
              </a:spcBef>
              <a:spcAft>
                <a:spcPts val="0"/>
              </a:spcAft>
              <a:buSzPts val="2400"/>
              <a:buChar char="●"/>
            </a:pPr>
            <a:r>
              <a:rPr lang="en-US" sz="2400" dirty="0"/>
              <a:t>Cleaning data</a:t>
            </a:r>
            <a:br>
              <a:rPr lang="en-US" sz="2400" dirty="0"/>
            </a:br>
            <a:endParaRPr sz="2400" dirty="0"/>
          </a:p>
          <a:p>
            <a:pPr marL="342900" lvl="0" indent="-369500" algn="l" rtl="0">
              <a:spcBef>
                <a:spcPts val="1000"/>
              </a:spcBef>
              <a:spcAft>
                <a:spcPts val="0"/>
              </a:spcAft>
              <a:buSzPts val="2400"/>
              <a:buChar char="●"/>
            </a:pPr>
            <a:r>
              <a:rPr lang="en-US" sz="2400" dirty="0"/>
              <a:t>Storage &amp; Retrieval</a:t>
            </a:r>
            <a:endParaRPr sz="2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Cleaning Data</a:t>
            </a:r>
            <a:endParaRPr sz="4200"/>
          </a:p>
        </p:txBody>
      </p:sp>
      <p:sp>
        <p:nvSpPr>
          <p:cNvPr id="200" name="Google Shape;200;p30"/>
          <p:cNvSpPr txBox="1"/>
          <p:nvPr/>
        </p:nvSpPr>
        <p:spPr>
          <a:xfrm>
            <a:off x="396500" y="1839500"/>
            <a:ext cx="5410500" cy="452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US" sz="2100" b="1"/>
              <a:t>What Does Cleaning Data Mean?</a:t>
            </a:r>
            <a:endParaRPr sz="2100" b="1"/>
          </a:p>
          <a:p>
            <a:pPr marL="0" lvl="0" indent="0" algn="l" rtl="0">
              <a:spcBef>
                <a:spcPts val="1000"/>
              </a:spcBef>
              <a:spcAft>
                <a:spcPts val="0"/>
              </a:spcAft>
              <a:buClr>
                <a:srgbClr val="000000"/>
              </a:buClr>
              <a:buSzPts val="1100"/>
              <a:buFont typeface="Arial"/>
              <a:buNone/>
            </a:pPr>
            <a:r>
              <a:rPr lang="en-US" sz="2100"/>
              <a:t>Data cleaning is the process of confirming the Validity, Accuracy, Completeness, Consistency, and Uniformity data</a:t>
            </a:r>
            <a:endParaRPr sz="2100"/>
          </a:p>
          <a:p>
            <a:pPr marL="0" lvl="0" indent="0" algn="l" rtl="0">
              <a:spcBef>
                <a:spcPts val="1000"/>
              </a:spcBef>
              <a:spcAft>
                <a:spcPts val="0"/>
              </a:spcAft>
              <a:buClr>
                <a:srgbClr val="000000"/>
              </a:buClr>
              <a:buSzPts val="1100"/>
              <a:buFont typeface="Arial"/>
              <a:buNone/>
            </a:pPr>
            <a:r>
              <a:rPr lang="en-US" sz="2100" b="1"/>
              <a:t>How Can You Clean Data?</a:t>
            </a:r>
            <a:endParaRPr sz="2100" b="1"/>
          </a:p>
          <a:p>
            <a:pPr marL="0" lvl="0" indent="0" algn="l" rtl="0">
              <a:spcBef>
                <a:spcPts val="1000"/>
              </a:spcBef>
              <a:spcAft>
                <a:spcPts val="0"/>
              </a:spcAft>
              <a:buNone/>
            </a:pPr>
            <a:r>
              <a:rPr lang="en-US" sz="2100"/>
              <a:t>Using business knowledge, along with software tools or a coding language to     clean data. </a:t>
            </a:r>
            <a:endParaRPr sz="2100"/>
          </a:p>
          <a:p>
            <a:pPr marL="0" lvl="0" indent="0" algn="l" rtl="0">
              <a:spcBef>
                <a:spcPts val="1000"/>
              </a:spcBef>
              <a:spcAft>
                <a:spcPts val="0"/>
              </a:spcAft>
              <a:buNone/>
            </a:pPr>
            <a:r>
              <a:rPr lang="en-US" sz="2100" b="1"/>
              <a:t>What About Programming Languages? </a:t>
            </a:r>
            <a:endParaRPr sz="2100" b="1"/>
          </a:p>
          <a:p>
            <a:pPr marL="0" lvl="0" indent="0" algn="l" rtl="0">
              <a:spcBef>
                <a:spcPts val="1000"/>
              </a:spcBef>
              <a:spcAft>
                <a:spcPts val="0"/>
              </a:spcAft>
              <a:buClr>
                <a:srgbClr val="000000"/>
              </a:buClr>
              <a:buSzPts val="1100"/>
              <a:buFont typeface="Arial"/>
              <a:buNone/>
            </a:pPr>
            <a:r>
              <a:rPr lang="en-US" sz="2100"/>
              <a:t>Cleaning data in a language like SQL or Python gives you flexibility to run routines for specific projects, while keeping costs low</a:t>
            </a:r>
            <a:endParaRPr sz="2100"/>
          </a:p>
          <a:p>
            <a:pPr marL="0" lvl="0" indent="0" algn="l" rtl="0">
              <a:spcBef>
                <a:spcPts val="1000"/>
              </a:spcBef>
              <a:spcAft>
                <a:spcPts val="0"/>
              </a:spcAft>
              <a:buClr>
                <a:srgbClr val="000000"/>
              </a:buClr>
              <a:buSzPts val="1100"/>
              <a:buFont typeface="Arial"/>
              <a:buNone/>
            </a:pPr>
            <a:endParaRPr sz="2100"/>
          </a:p>
          <a:p>
            <a:pPr marL="0" lvl="0" indent="0" algn="l" rtl="0">
              <a:spcBef>
                <a:spcPts val="1000"/>
              </a:spcBef>
              <a:spcAft>
                <a:spcPts val="0"/>
              </a:spcAft>
              <a:buNone/>
            </a:pPr>
            <a:endParaRPr sz="2100">
              <a:latin typeface="Lato"/>
              <a:ea typeface="Lato"/>
              <a:cs typeface="Lato"/>
              <a:sym typeface="Lato"/>
            </a:endParaRPr>
          </a:p>
        </p:txBody>
      </p:sp>
      <p:pic>
        <p:nvPicPr>
          <p:cNvPr id="201" name="Google Shape;201;p30"/>
          <p:cNvPicPr preferRelativeResize="0"/>
          <p:nvPr/>
        </p:nvPicPr>
        <p:blipFill>
          <a:blip r:embed="rId3">
            <a:alphaModFix/>
          </a:blip>
          <a:stretch>
            <a:fillRect/>
          </a:stretch>
        </p:blipFill>
        <p:spPr>
          <a:xfrm>
            <a:off x="5564642" y="1580100"/>
            <a:ext cx="6513687" cy="2772125"/>
          </a:xfrm>
          <a:prstGeom prst="rect">
            <a:avLst/>
          </a:prstGeom>
          <a:noFill/>
          <a:ln>
            <a:noFill/>
          </a:ln>
        </p:spPr>
      </p:pic>
      <p:sp>
        <p:nvSpPr>
          <p:cNvPr id="202" name="Google Shape;202;p30"/>
          <p:cNvSpPr txBox="1"/>
          <p:nvPr/>
        </p:nvSpPr>
        <p:spPr>
          <a:xfrm>
            <a:off x="6027325" y="4657600"/>
            <a:ext cx="6051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100" b="1"/>
              <a:t>Python:</a:t>
            </a:r>
            <a:r>
              <a:rPr lang="en-US" sz="2100"/>
              <a:t> Pandas, Dora, data cleaner, tabulate, scrubadub, and many other Python libraries.</a:t>
            </a:r>
            <a:endParaRPr sz="2100"/>
          </a:p>
          <a:p>
            <a:pPr marL="0" lvl="0" indent="0" algn="l" rtl="0">
              <a:spcBef>
                <a:spcPts val="1000"/>
              </a:spcBef>
              <a:spcAft>
                <a:spcPts val="1000"/>
              </a:spcAft>
              <a:buNone/>
            </a:pPr>
            <a:r>
              <a:rPr lang="en-US" sz="2100" b="1"/>
              <a:t>SQL:</a:t>
            </a:r>
            <a:r>
              <a:rPr lang="en-US" sz="2100"/>
              <a:t> T-SQL, Text &amp; Date Functions, Case Statements, “Where” clause, Select Distinct</a:t>
            </a:r>
            <a:endParaRPr sz="21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1"/>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Goals of Cleaning Data</a:t>
            </a:r>
            <a:endParaRPr sz="4200"/>
          </a:p>
        </p:txBody>
      </p:sp>
      <p:sp>
        <p:nvSpPr>
          <p:cNvPr id="208" name="Google Shape;208;p31"/>
          <p:cNvSpPr txBox="1"/>
          <p:nvPr/>
        </p:nvSpPr>
        <p:spPr>
          <a:xfrm>
            <a:off x="0" y="1537200"/>
            <a:ext cx="6325586" cy="53208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1000"/>
              </a:spcBef>
              <a:spcAft>
                <a:spcPts val="0"/>
              </a:spcAft>
              <a:buSzPts val="1800"/>
              <a:buAutoNum type="arabicPeriod"/>
            </a:pPr>
            <a:r>
              <a:rPr lang="en-US" sz="1800" b="1" dirty="0"/>
              <a:t>Remove Unwanted Observations</a:t>
            </a:r>
            <a:r>
              <a:rPr lang="en-US" sz="1800" dirty="0"/>
              <a:t> </a:t>
            </a:r>
          </a:p>
          <a:p>
            <a:pPr marL="914400" lvl="1" indent="-342900" algn="l" rtl="0">
              <a:lnSpc>
                <a:spcPct val="100000"/>
              </a:lnSpc>
              <a:spcBef>
                <a:spcPts val="0"/>
              </a:spcBef>
              <a:spcAft>
                <a:spcPts val="0"/>
              </a:spcAft>
              <a:buSzPts val="1800"/>
              <a:buAutoNum type="alphaLcPeriod"/>
            </a:pPr>
            <a:r>
              <a:rPr lang="en-US" sz="1800" b="1" dirty="0"/>
              <a:t>Duplicate Observations </a:t>
            </a:r>
            <a:r>
              <a:rPr lang="en-US" sz="1800" dirty="0"/>
              <a:t>arise when you combine datasets from multiple places, scrape data, and receive data from clients/other departments.</a:t>
            </a:r>
          </a:p>
          <a:p>
            <a:pPr marL="914400" lvl="1" indent="-342900" algn="l" rtl="0">
              <a:lnSpc>
                <a:spcPct val="100000"/>
              </a:lnSpc>
              <a:spcBef>
                <a:spcPts val="0"/>
              </a:spcBef>
              <a:spcAft>
                <a:spcPts val="0"/>
              </a:spcAft>
              <a:buSzPts val="1800"/>
              <a:buAutoNum type="alphaLcPeriod"/>
            </a:pPr>
            <a:r>
              <a:rPr lang="en-US" sz="1800" b="1" dirty="0"/>
              <a:t>Irrelevant Observations &amp; Outliers </a:t>
            </a:r>
            <a:r>
              <a:rPr lang="en-US" sz="1800" dirty="0"/>
              <a:t>are those that don’t fit the </a:t>
            </a:r>
            <a:r>
              <a:rPr lang="en-US" sz="1800" i="1" dirty="0"/>
              <a:t>specific problem</a:t>
            </a:r>
            <a:r>
              <a:rPr lang="en-US" sz="1800" dirty="0"/>
              <a:t> you’re trying to solve.</a:t>
            </a:r>
          </a:p>
          <a:p>
            <a:pPr marL="457200" lvl="0" indent="-342900" algn="l" rtl="0">
              <a:lnSpc>
                <a:spcPct val="100000"/>
              </a:lnSpc>
              <a:spcBef>
                <a:spcPts val="1000"/>
              </a:spcBef>
              <a:spcAft>
                <a:spcPts val="0"/>
              </a:spcAft>
              <a:buSzPts val="1800"/>
              <a:buAutoNum type="arabicPeriod"/>
            </a:pPr>
            <a:r>
              <a:rPr lang="en-US" sz="1800" b="1" dirty="0"/>
              <a:t>Fix Structural Errors</a:t>
            </a:r>
            <a:r>
              <a:rPr lang="en-US" sz="1800" dirty="0"/>
              <a:t> that occur during measurement or data transfer.                                                                      </a:t>
            </a:r>
          </a:p>
          <a:p>
            <a:pPr marL="114300" lvl="0" algn="l" rtl="0">
              <a:lnSpc>
                <a:spcPct val="100000"/>
              </a:lnSpc>
              <a:spcBef>
                <a:spcPts val="1000"/>
              </a:spcBef>
              <a:spcAft>
                <a:spcPts val="0"/>
              </a:spcAft>
              <a:buSzPts val="1800"/>
            </a:pPr>
            <a:r>
              <a:rPr lang="en-US" sz="1800" dirty="0"/>
              <a:t>     </a:t>
            </a:r>
            <a:r>
              <a:rPr lang="en-US" sz="1800" u="sng" dirty="0"/>
              <a:t>Ex</a:t>
            </a:r>
            <a:r>
              <a:rPr lang="en-US" sz="1800" dirty="0"/>
              <a:t>. Multiple ways to spell a word or mislabeled classes.</a:t>
            </a:r>
          </a:p>
          <a:p>
            <a:pPr marL="457200" lvl="0" indent="-342900" algn="l" rtl="0">
              <a:lnSpc>
                <a:spcPct val="100000"/>
              </a:lnSpc>
              <a:spcBef>
                <a:spcPts val="1000"/>
              </a:spcBef>
              <a:spcAft>
                <a:spcPts val="0"/>
              </a:spcAft>
              <a:buSzPts val="1800"/>
              <a:buAutoNum type="arabicPeriod"/>
            </a:pPr>
            <a:r>
              <a:rPr lang="en-US" sz="1800" b="1" dirty="0"/>
              <a:t>Handle Missing</a:t>
            </a:r>
            <a:endParaRPr lang="en-US" sz="1800" dirty="0"/>
          </a:p>
          <a:p>
            <a:pPr marL="914400" lvl="1" indent="-342900" algn="l" rtl="0">
              <a:lnSpc>
                <a:spcPct val="100000"/>
              </a:lnSpc>
              <a:spcBef>
                <a:spcPts val="0"/>
              </a:spcBef>
              <a:spcAft>
                <a:spcPts val="0"/>
              </a:spcAft>
              <a:buSzPts val="1800"/>
              <a:buAutoNum type="alphaLcPeriod"/>
            </a:pPr>
            <a:r>
              <a:rPr lang="en-US" sz="1800" b="1" dirty="0"/>
              <a:t>Dropping </a:t>
            </a:r>
            <a:r>
              <a:rPr lang="en-US" sz="1800" dirty="0"/>
              <a:t>observations that have missing values</a:t>
            </a:r>
          </a:p>
          <a:p>
            <a:pPr marL="914400" lvl="1" indent="-342900" algn="l" rtl="0">
              <a:lnSpc>
                <a:spcPct val="100000"/>
              </a:lnSpc>
              <a:spcBef>
                <a:spcPts val="0"/>
              </a:spcBef>
              <a:spcAft>
                <a:spcPts val="0"/>
              </a:spcAft>
              <a:buSzPts val="1800"/>
              <a:buAutoNum type="alphaLcPeriod"/>
            </a:pPr>
            <a:r>
              <a:rPr lang="en-US" sz="1800" b="1" dirty="0"/>
              <a:t>Imputing </a:t>
            </a:r>
            <a:r>
              <a:rPr lang="en-US" sz="1800" dirty="0"/>
              <a:t>the missing values based on other observations. </a:t>
            </a:r>
          </a:p>
          <a:p>
            <a:pPr marL="914400" lvl="1" indent="-342900" algn="l" rtl="0">
              <a:lnSpc>
                <a:spcPct val="100000"/>
              </a:lnSpc>
              <a:spcBef>
                <a:spcPts val="0"/>
              </a:spcBef>
              <a:spcAft>
                <a:spcPts val="0"/>
              </a:spcAft>
              <a:buSzPts val="1800"/>
              <a:buAutoNum type="alphaLcPeriod"/>
            </a:pPr>
            <a:endParaRPr sz="1800" dirty="0"/>
          </a:p>
          <a:p>
            <a:pPr marL="0" lvl="0" indent="0" algn="l" rtl="0">
              <a:spcBef>
                <a:spcPts val="0"/>
              </a:spcBef>
              <a:spcAft>
                <a:spcPts val="0"/>
              </a:spcAft>
              <a:buClr>
                <a:srgbClr val="000000"/>
              </a:buClr>
              <a:buSzPts val="1100"/>
              <a:buFont typeface="Arial"/>
              <a:buNone/>
            </a:pPr>
            <a:r>
              <a:rPr lang="en-US" sz="1800" dirty="0"/>
              <a:t>There are other possible ways to clean data, such as: (transforming files, statistical methods) but these </a:t>
            </a:r>
            <a:r>
              <a:rPr lang="en-US" sz="1800" u="sng" dirty="0"/>
              <a:t>steps will always be performed on any dataset you analyze</a:t>
            </a:r>
            <a:r>
              <a:rPr lang="en-US" sz="1800" dirty="0"/>
              <a:t>.</a:t>
            </a:r>
            <a:endParaRPr sz="1800" dirty="0"/>
          </a:p>
          <a:p>
            <a:pPr marL="0" lvl="0" indent="0" algn="l" rtl="0">
              <a:spcBef>
                <a:spcPts val="0"/>
              </a:spcBef>
              <a:spcAft>
                <a:spcPts val="0"/>
              </a:spcAft>
              <a:buNone/>
            </a:pPr>
            <a:endParaRPr dirty="0">
              <a:latin typeface="Lato"/>
              <a:ea typeface="Lato"/>
              <a:cs typeface="Lato"/>
              <a:sym typeface="Lato"/>
            </a:endParaRPr>
          </a:p>
        </p:txBody>
      </p:sp>
      <p:pic>
        <p:nvPicPr>
          <p:cNvPr id="2" name="Picture 1">
            <a:extLst>
              <a:ext uri="{FF2B5EF4-FFF2-40B4-BE49-F238E27FC236}">
                <a16:creationId xmlns:a16="http://schemas.microsoft.com/office/drawing/2014/main" id="{E5237C2A-FA03-4FC2-B156-8ED3C595E3CF}"/>
              </a:ext>
            </a:extLst>
          </p:cNvPr>
          <p:cNvPicPr>
            <a:picLocks noChangeAspect="1"/>
          </p:cNvPicPr>
          <p:nvPr/>
        </p:nvPicPr>
        <p:blipFill>
          <a:blip r:embed="rId3"/>
          <a:stretch>
            <a:fillRect/>
          </a:stretch>
        </p:blipFill>
        <p:spPr>
          <a:xfrm>
            <a:off x="6325586" y="2218395"/>
            <a:ext cx="5728739" cy="378232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40"/>
          <p:cNvSpPr txBox="1">
            <a:spLocks noGrp="1"/>
          </p:cNvSpPr>
          <p:nvPr>
            <p:ph type="ctrTitle"/>
          </p:nvPr>
        </p:nvSpPr>
        <p:spPr>
          <a:xfrm>
            <a:off x="972825" y="697317"/>
            <a:ext cx="10250700" cy="2219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4800" dirty="0"/>
              <a:t>Appendix A – Stored Procedures</a:t>
            </a:r>
            <a:endParaRPr sz="4800" dirty="0"/>
          </a:p>
        </p:txBody>
      </p:sp>
      <p:sp>
        <p:nvSpPr>
          <p:cNvPr id="2" name="Rectangle 1">
            <a:extLst>
              <a:ext uri="{FF2B5EF4-FFF2-40B4-BE49-F238E27FC236}">
                <a16:creationId xmlns:a16="http://schemas.microsoft.com/office/drawing/2014/main" id="{BCB4BAF3-50DB-4C6B-8297-FDD3A9D2D227}"/>
              </a:ext>
            </a:extLst>
          </p:cNvPr>
          <p:cNvSpPr/>
          <p:nvPr/>
        </p:nvSpPr>
        <p:spPr>
          <a:xfrm>
            <a:off x="360608" y="1807167"/>
            <a:ext cx="11552350" cy="4117281"/>
          </a:xfrm>
          <a:prstGeom prst="rect">
            <a:avLst/>
          </a:prstGeom>
        </p:spPr>
        <p:txBody>
          <a:bodyPr wrap="square">
            <a:spAutoFit/>
          </a:bodyPr>
          <a:lstStyle/>
          <a:p>
            <a:pPr>
              <a:lnSpc>
                <a:spcPct val="120000"/>
              </a:lnSpc>
            </a:pPr>
            <a:r>
              <a:rPr lang="en-US" altLang="en-US" sz="2000" b="1" dirty="0">
                <a:latin typeface="Lato" panose="020B0604020202020204" charset="0"/>
              </a:rPr>
              <a:t>Definition:</a:t>
            </a:r>
            <a:r>
              <a:rPr lang="en-US" altLang="en-US" sz="2000" dirty="0">
                <a:latin typeface="Lato" panose="020B0604020202020204" charset="0"/>
              </a:rPr>
              <a:t> routines that do not return values and can take input or output parameters; called explicitly</a:t>
            </a:r>
          </a:p>
          <a:p>
            <a:pPr>
              <a:lnSpc>
                <a:spcPct val="120000"/>
              </a:lnSpc>
            </a:pPr>
            <a:endParaRPr lang="en-US" altLang="en-US" sz="2000" dirty="0">
              <a:solidFill>
                <a:srgbClr val="383DBA"/>
              </a:solidFill>
              <a:latin typeface="Lato" panose="020B0604020202020204" charset="0"/>
              <a:ea typeface="ヒラギノ角ゴ Pro W3" pitchFamily="-105" charset="-128"/>
              <a:cs typeface="Courier New" panose="02070309020205020404" pitchFamily="49" charset="0"/>
            </a:endParaRPr>
          </a:p>
          <a:p>
            <a:pPr>
              <a:lnSpc>
                <a:spcPct val="120000"/>
              </a:lnSpc>
            </a:pP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CREATE</a:t>
            </a:r>
            <a:r>
              <a:rPr lang="en-US" altLang="en-US" sz="2000" dirty="0">
                <a:latin typeface="Lato" panose="020B0604020202020204" charset="0"/>
                <a:cs typeface="Courier New" panose="02070309020205020404" pitchFamily="49" charset="0"/>
              </a:rPr>
              <a:t> </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PROCEDURE</a:t>
            </a:r>
            <a:r>
              <a:rPr lang="en-US" altLang="en-US" sz="2000" dirty="0">
                <a:latin typeface="Lato" panose="020B0604020202020204" charset="0"/>
                <a:cs typeface="Courier New" panose="02070309020205020404" pitchFamily="49" charset="0"/>
              </a:rPr>
              <a:t> </a:t>
            </a:r>
            <a:r>
              <a:rPr lang="en-US" altLang="en-US" sz="2000" dirty="0" err="1">
                <a:solidFill>
                  <a:srgbClr val="555555"/>
                </a:solidFill>
                <a:latin typeface="Lato" panose="020B0604020202020204" charset="0"/>
                <a:cs typeface="Courier New" panose="02070309020205020404" pitchFamily="49" charset="0"/>
              </a:rPr>
              <a:t>procedure_name</a:t>
            </a:r>
            <a:r>
              <a:rPr lang="en-US" altLang="en-US" sz="2000" dirty="0">
                <a:solidFill>
                  <a:srgbClr val="555555"/>
                </a:solidFill>
                <a:latin typeface="Lato" panose="020B0604020202020204" charset="0"/>
                <a:cs typeface="Courier New" panose="02070309020205020404" pitchFamily="49" charset="0"/>
              </a:rPr>
              <a:t>(</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IN</a:t>
            </a:r>
            <a:r>
              <a:rPr lang="en-US" altLang="en-US" sz="2000" dirty="0">
                <a:solidFill>
                  <a:srgbClr val="555555"/>
                </a:solidFill>
                <a:latin typeface="Lato" panose="020B0604020202020204" charset="0"/>
                <a:cs typeface="Courier New" panose="02070309020205020404" pitchFamily="49" charset="0"/>
              </a:rPr>
              <a:t>|</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OUT</a:t>
            </a:r>
            <a:r>
              <a:rPr lang="en-US" altLang="en-US" sz="2000" dirty="0">
                <a:solidFill>
                  <a:srgbClr val="555555"/>
                </a:solidFill>
                <a:latin typeface="Lato" panose="020B0604020202020204" charset="0"/>
                <a:cs typeface="Courier New" panose="02070309020205020404" pitchFamily="49" charset="0"/>
              </a:rPr>
              <a:t>|</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INOUT</a:t>
            </a:r>
            <a:r>
              <a:rPr lang="en-US" altLang="en-US" sz="2000" dirty="0">
                <a:latin typeface="Lato" panose="020B0604020202020204" charset="0"/>
                <a:cs typeface="Courier New" panose="02070309020205020404" pitchFamily="49" charset="0"/>
              </a:rPr>
              <a:t> </a:t>
            </a:r>
            <a:r>
              <a:rPr lang="en-US" altLang="en-US" sz="2000" dirty="0" err="1">
                <a:solidFill>
                  <a:srgbClr val="555555"/>
                </a:solidFill>
                <a:latin typeface="Lato" panose="020B0604020202020204" charset="0"/>
                <a:cs typeface="Courier New" panose="02070309020205020404" pitchFamily="49" charset="0"/>
              </a:rPr>
              <a:t>variable_name</a:t>
            </a:r>
            <a:r>
              <a:rPr lang="en-US" altLang="en-US" sz="2000" dirty="0">
                <a:solidFill>
                  <a:srgbClr val="555555"/>
                </a:solidFill>
                <a:latin typeface="Lato" panose="020B0604020202020204" charset="0"/>
                <a:cs typeface="Courier New" panose="02070309020205020404" pitchFamily="49" charset="0"/>
              </a:rPr>
              <a:t> </a:t>
            </a:r>
            <a:r>
              <a:rPr lang="en-US" altLang="en-US" sz="2000" dirty="0" err="1">
                <a:solidFill>
                  <a:srgbClr val="383DBA"/>
                </a:solidFill>
                <a:latin typeface="Lato" panose="020B0604020202020204" charset="0"/>
                <a:ea typeface="ヒラギノ角ゴ Pro W3" pitchFamily="-105" charset="-128"/>
                <a:cs typeface="Courier New" panose="02070309020205020404" pitchFamily="49" charset="0"/>
              </a:rPr>
              <a:t>data_type</a:t>
            </a:r>
            <a:r>
              <a:rPr lang="en-US" altLang="en-US" sz="2000" dirty="0">
                <a:solidFill>
                  <a:srgbClr val="555555"/>
                </a:solidFill>
                <a:latin typeface="Lato" panose="020B0604020202020204" charset="0"/>
                <a:cs typeface="Courier New" panose="02070309020205020404" pitchFamily="49" charset="0"/>
              </a:rPr>
              <a:t>, ...)</a:t>
            </a:r>
          </a:p>
          <a:p>
            <a:pPr>
              <a:lnSpc>
                <a:spcPct val="120000"/>
              </a:lnSpc>
            </a:pP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BEGIN</a:t>
            </a:r>
            <a:r>
              <a:rPr lang="en-US" altLang="en-US" sz="2000" dirty="0">
                <a:latin typeface="Lato" panose="020B0604020202020204" charset="0"/>
                <a:cs typeface="Courier New" panose="02070309020205020404" pitchFamily="49" charset="0"/>
              </a:rPr>
              <a:t> </a:t>
            </a:r>
          </a:p>
          <a:p>
            <a:pPr>
              <a:lnSpc>
                <a:spcPct val="120000"/>
              </a:lnSpc>
            </a:pPr>
            <a:r>
              <a:rPr lang="en-US" altLang="en-US" sz="2000" dirty="0">
                <a:latin typeface="Lato" panose="020B0604020202020204" charset="0"/>
                <a:cs typeface="Courier New" panose="02070309020205020404" pitchFamily="49" charset="0"/>
              </a:rPr>
              <a:t>  </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DECLARE</a:t>
            </a:r>
            <a:r>
              <a:rPr lang="en-US" altLang="en-US" sz="2000" dirty="0">
                <a:latin typeface="Lato" panose="020B0604020202020204" charset="0"/>
                <a:cs typeface="Courier New" panose="02070309020205020404" pitchFamily="49" charset="0"/>
              </a:rPr>
              <a:t> </a:t>
            </a:r>
            <a:r>
              <a:rPr lang="en-US" altLang="en-US" sz="2000" dirty="0" err="1">
                <a:solidFill>
                  <a:srgbClr val="555555"/>
                </a:solidFill>
                <a:latin typeface="Lato" panose="020B0604020202020204" charset="0"/>
                <a:cs typeface="Courier New" panose="02070309020205020404" pitchFamily="49" charset="0"/>
              </a:rPr>
              <a:t>variables|cursors|constants</a:t>
            </a:r>
            <a:r>
              <a:rPr lang="en-US" altLang="en-US" sz="2000" dirty="0">
                <a:solidFill>
                  <a:srgbClr val="555555"/>
                </a:solidFill>
                <a:latin typeface="Lato" panose="020B0604020202020204" charset="0"/>
                <a:cs typeface="Courier New" panose="02070309020205020404" pitchFamily="49" charset="0"/>
              </a:rPr>
              <a:t>;</a:t>
            </a:r>
          </a:p>
          <a:p>
            <a:pPr>
              <a:lnSpc>
                <a:spcPct val="120000"/>
              </a:lnSpc>
            </a:pPr>
            <a:r>
              <a:rPr lang="en-US" altLang="en-US" sz="2000" dirty="0">
                <a:latin typeface="Lato" panose="020B0604020202020204" charset="0"/>
                <a:cs typeface="Courier New" panose="02070309020205020404" pitchFamily="49" charset="0"/>
              </a:rPr>
              <a:t>  </a:t>
            </a:r>
            <a:r>
              <a:rPr lang="en-US" altLang="en-US" sz="2000" dirty="0">
                <a:solidFill>
                  <a:srgbClr val="555555"/>
                </a:solidFill>
                <a:latin typeface="Lato" panose="020B0604020202020204" charset="0"/>
                <a:cs typeface="Courier New" panose="02070309020205020404" pitchFamily="49" charset="0"/>
              </a:rPr>
              <a:t>... Add SQL code here</a:t>
            </a:r>
          </a:p>
          <a:p>
            <a:pPr>
              <a:lnSpc>
                <a:spcPct val="120000"/>
              </a:lnSpc>
            </a:pP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END</a:t>
            </a:r>
            <a:r>
              <a:rPr lang="en-US" altLang="en-US" sz="2000" dirty="0">
                <a:solidFill>
                  <a:srgbClr val="555555"/>
                </a:solidFill>
                <a:latin typeface="Lato" panose="020B0604020202020204" charset="0"/>
                <a:cs typeface="Courier New" panose="02070309020205020404" pitchFamily="49" charset="0"/>
              </a:rPr>
              <a:t>$$</a:t>
            </a:r>
          </a:p>
          <a:p>
            <a:pPr>
              <a:lnSpc>
                <a:spcPct val="120000"/>
              </a:lnSpc>
            </a:pPr>
            <a:r>
              <a:rPr lang="en-US" sz="2000" dirty="0">
                <a:solidFill>
                  <a:srgbClr val="383DBA"/>
                </a:solidFill>
                <a:latin typeface="Lato" panose="020B0604020202020204" charset="0"/>
                <a:ea typeface="ヒラギノ角ゴ Pro W3" pitchFamily="-105" charset="-128"/>
                <a:cs typeface="Courier New" panose="02070309020205020404" pitchFamily="49" charset="0"/>
              </a:rPr>
              <a:t>DELIMITER</a:t>
            </a:r>
            <a:r>
              <a:rPr lang="en-US" sz="2000" dirty="0">
                <a:solidFill>
                  <a:srgbClr val="555555"/>
                </a:solidFill>
                <a:latin typeface="Lato" panose="020B0604020202020204" charset="0"/>
                <a:cs typeface="Courier New" panose="02070309020205020404" pitchFamily="49" charset="0"/>
              </a:rPr>
              <a:t> ;</a:t>
            </a:r>
            <a:endParaRPr lang="en-US" altLang="en-US" sz="2000" dirty="0">
              <a:solidFill>
                <a:srgbClr val="555555"/>
              </a:solidFill>
              <a:latin typeface="Lato" panose="020B0604020202020204" charset="0"/>
              <a:cs typeface="Courier New" panose="02070309020205020404" pitchFamily="49" charset="0"/>
            </a:endParaRPr>
          </a:p>
          <a:p>
            <a:pPr>
              <a:lnSpc>
                <a:spcPct val="120000"/>
              </a:lnSpc>
            </a:pPr>
            <a:endParaRPr lang="en-US" sz="2000" dirty="0">
              <a:latin typeface="Lato" panose="020B0604020202020204" charset="0"/>
              <a:cs typeface="Courier New" panose="02070309020205020404" pitchFamily="49" charset="0"/>
            </a:endParaRPr>
          </a:p>
          <a:p>
            <a:pPr>
              <a:lnSpc>
                <a:spcPct val="120000"/>
              </a:lnSpc>
            </a:pPr>
            <a:r>
              <a:rPr lang="en-US" altLang="en-US" sz="2000" dirty="0">
                <a:latin typeface="Lato" panose="020B0604020202020204" charset="0"/>
              </a:rPr>
              <a:t>Call the procedure: </a:t>
            </a:r>
          </a:p>
          <a:p>
            <a:pPr>
              <a:lnSpc>
                <a:spcPct val="120000"/>
              </a:lnSpc>
            </a:pPr>
            <a:r>
              <a:rPr lang="en-US" sz="2000" dirty="0">
                <a:solidFill>
                  <a:srgbClr val="383DBA"/>
                </a:solidFill>
                <a:latin typeface="Lato" panose="020B0604020202020204" charset="0"/>
                <a:ea typeface="ヒラギノ角ゴ Pro W3" pitchFamily="-105" charset="-128"/>
                <a:cs typeface="Courier New" panose="02070309020205020404" pitchFamily="49" charset="0"/>
              </a:rPr>
              <a:t>CALL</a:t>
            </a:r>
            <a:r>
              <a:rPr lang="en-US" altLang="en-US" sz="2000" dirty="0">
                <a:latin typeface="Lato" panose="020B0604020202020204" charset="0"/>
                <a:cs typeface="Courier New" panose="02070309020205020404" pitchFamily="49" charset="0"/>
              </a:rPr>
              <a:t> </a:t>
            </a:r>
            <a:r>
              <a:rPr lang="en-US" altLang="en-US" sz="2000" dirty="0" err="1">
                <a:solidFill>
                  <a:srgbClr val="555555"/>
                </a:solidFill>
                <a:latin typeface="Lato" panose="020B0604020202020204" charset="0"/>
                <a:cs typeface="Courier New" panose="02070309020205020404" pitchFamily="49" charset="0"/>
              </a:rPr>
              <a:t>procedure_name</a:t>
            </a:r>
            <a:r>
              <a:rPr lang="en-US" altLang="en-US" sz="2000" dirty="0">
                <a:solidFill>
                  <a:srgbClr val="555555"/>
                </a:solidFill>
                <a:latin typeface="Lato" panose="020B0604020202020204" charset="0"/>
                <a:cs typeface="Courier New" panose="02070309020205020404" pitchFamily="49" charset="0"/>
              </a:rPr>
              <a:t>(variable1, variable2, ...);</a:t>
            </a:r>
            <a:endParaRPr lang="en-US" sz="2000" dirty="0">
              <a:latin typeface="Lato" panose="020B0604020202020204" charset="0"/>
            </a:endParaRPr>
          </a:p>
        </p:txBody>
      </p:sp>
    </p:spTree>
    <p:extLst>
      <p:ext uri="{BB962C8B-B14F-4D97-AF65-F5344CB8AC3E}">
        <p14:creationId xmlns:p14="http://schemas.microsoft.com/office/powerpoint/2010/main" val="10424713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3"/>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Case Statements</a:t>
            </a:r>
            <a:endParaRPr sz="4200"/>
          </a:p>
        </p:txBody>
      </p:sp>
      <p:sp>
        <p:nvSpPr>
          <p:cNvPr id="221" name="Google Shape;221;p33"/>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p33"/>
          <p:cNvSpPr txBox="1"/>
          <p:nvPr/>
        </p:nvSpPr>
        <p:spPr>
          <a:xfrm>
            <a:off x="1001550" y="1688575"/>
            <a:ext cx="101784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400" dirty="0">
                <a:latin typeface="Lato"/>
                <a:ea typeface="Lato"/>
                <a:cs typeface="Lato"/>
                <a:sym typeface="Lato"/>
              </a:rPr>
              <a:t>Purpose -  The CASE statement goes through conditions and return a value when the first condition is met (like an IF-THEN-ELSE statement). If no conditions are true, it returns the value in the “</a:t>
            </a:r>
            <a:r>
              <a:rPr lang="en-US" sz="2400" u="sng" dirty="0">
                <a:latin typeface="Lato"/>
                <a:ea typeface="Lato"/>
                <a:cs typeface="Lato"/>
                <a:sym typeface="Lato"/>
              </a:rPr>
              <a:t>ELSE</a:t>
            </a:r>
            <a:r>
              <a:rPr lang="en-US" sz="2400" dirty="0">
                <a:latin typeface="Lato"/>
                <a:ea typeface="Lato"/>
                <a:cs typeface="Lato"/>
                <a:sym typeface="Lato"/>
              </a:rPr>
              <a:t>” clause.</a:t>
            </a:r>
            <a:endParaRPr sz="2400" dirty="0"/>
          </a:p>
          <a:p>
            <a:pPr marL="0" lvl="0" indent="0" algn="l" rtl="0">
              <a:spcBef>
                <a:spcPts val="0"/>
              </a:spcBef>
              <a:spcAft>
                <a:spcPts val="0"/>
              </a:spcAft>
              <a:buNone/>
            </a:pPr>
            <a:endParaRPr sz="2000" dirty="0">
              <a:solidFill>
                <a:schemeClr val="accent1"/>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accent1"/>
              </a:solidFill>
              <a:latin typeface="Lato"/>
              <a:ea typeface="Lato"/>
              <a:cs typeface="Lato"/>
              <a:sym typeface="Lato"/>
            </a:endParaRPr>
          </a:p>
        </p:txBody>
      </p:sp>
      <p:sp>
        <p:nvSpPr>
          <p:cNvPr id="223" name="Google Shape;223;p33"/>
          <p:cNvSpPr txBox="1"/>
          <p:nvPr/>
        </p:nvSpPr>
        <p:spPr>
          <a:xfrm>
            <a:off x="946275" y="3314025"/>
            <a:ext cx="5766900" cy="3000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2000" b="1" u="sng" dirty="0">
                <a:latin typeface="Lato"/>
                <a:ea typeface="Lato"/>
                <a:cs typeface="Lato"/>
                <a:sym typeface="Lato"/>
              </a:rPr>
              <a:t>Syntax</a:t>
            </a:r>
            <a:r>
              <a:rPr lang="en-US" sz="2000" dirty="0">
                <a:latin typeface="Lato"/>
                <a:ea typeface="Lato"/>
                <a:cs typeface="Lato"/>
                <a:sym typeface="Lato"/>
              </a:rPr>
              <a:t> </a:t>
            </a:r>
            <a:endParaRPr sz="2000" dirty="0">
              <a:latin typeface="Lato"/>
              <a:ea typeface="Lato"/>
              <a:cs typeface="Lato"/>
              <a:sym typeface="Lato"/>
            </a:endParaRPr>
          </a:p>
          <a:p>
            <a:pPr marL="457200" lvl="0" indent="0" algn="l" rtl="0">
              <a:lnSpc>
                <a:spcPct val="115000"/>
              </a:lnSpc>
              <a:spcBef>
                <a:spcPts val="500"/>
              </a:spcBef>
              <a:spcAft>
                <a:spcPts val="600"/>
              </a:spcAft>
              <a:buNone/>
            </a:pPr>
            <a:r>
              <a:rPr lang="en-US" sz="2000" dirty="0"/>
              <a:t>CASE</a:t>
            </a:r>
            <a:br>
              <a:rPr lang="en-US" sz="2000" dirty="0"/>
            </a:br>
            <a:r>
              <a:rPr lang="en-US" sz="2000" dirty="0"/>
              <a:t>    WHEN condition1 THEN result1</a:t>
            </a:r>
            <a:br>
              <a:rPr lang="en-US" sz="2000" dirty="0"/>
            </a:br>
            <a:r>
              <a:rPr lang="en-US" sz="2000" dirty="0"/>
              <a:t>    WHEN condition2 THEN result2</a:t>
            </a:r>
            <a:br>
              <a:rPr lang="en-US" sz="2000" dirty="0"/>
            </a:br>
            <a:r>
              <a:rPr lang="en-US" sz="2000" dirty="0"/>
              <a:t>    WHEN </a:t>
            </a:r>
            <a:r>
              <a:rPr lang="en-US" sz="2000" dirty="0" err="1"/>
              <a:t>conditionN</a:t>
            </a:r>
            <a:r>
              <a:rPr lang="en-US" sz="2000" dirty="0"/>
              <a:t> THEN </a:t>
            </a:r>
            <a:r>
              <a:rPr lang="en-US" sz="2000" dirty="0" err="1"/>
              <a:t>resultN</a:t>
            </a:r>
            <a:br>
              <a:rPr lang="en-US" sz="2000" dirty="0"/>
            </a:br>
            <a:r>
              <a:rPr lang="en-US" sz="2000" dirty="0"/>
              <a:t>    ELSE result</a:t>
            </a:r>
            <a:br>
              <a:rPr lang="en-US" sz="2000" dirty="0"/>
            </a:br>
            <a:r>
              <a:rPr lang="en-US" sz="2000" dirty="0"/>
              <a:t>END;</a:t>
            </a:r>
            <a:endParaRPr dirty="0"/>
          </a:p>
        </p:txBody>
      </p:sp>
      <p:sp>
        <p:nvSpPr>
          <p:cNvPr id="224" name="Google Shape;224;p33"/>
          <p:cNvSpPr txBox="1"/>
          <p:nvPr/>
        </p:nvSpPr>
        <p:spPr>
          <a:xfrm>
            <a:off x="5887613" y="3305428"/>
            <a:ext cx="6361568" cy="3209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2000" b="1" u="sng" dirty="0">
                <a:latin typeface="Lato"/>
                <a:ea typeface="Lato"/>
                <a:cs typeface="Lato"/>
                <a:sym typeface="Lato"/>
              </a:rPr>
              <a:t>Example</a:t>
            </a:r>
            <a:r>
              <a:rPr lang="en-US" sz="2000" dirty="0">
                <a:latin typeface="Lato"/>
                <a:ea typeface="Lato"/>
                <a:cs typeface="Lato"/>
                <a:sym typeface="Lato"/>
              </a:rPr>
              <a:t> </a:t>
            </a:r>
            <a:endParaRPr sz="2000" b="1" dirty="0">
              <a:solidFill>
                <a:srgbClr val="38761D"/>
              </a:solidFill>
              <a:latin typeface="Lato"/>
              <a:ea typeface="Lato"/>
              <a:cs typeface="Lato"/>
              <a:sym typeface="Lato"/>
            </a:endParaRPr>
          </a:p>
          <a:p>
            <a:pPr lvl="0">
              <a:lnSpc>
                <a:spcPct val="115000"/>
              </a:lnSpc>
            </a:pPr>
            <a:r>
              <a:rPr lang="en-US" sz="2000" dirty="0">
                <a:solidFill>
                  <a:schemeClr val="dk2"/>
                </a:solidFill>
                <a:latin typeface="Lato"/>
                <a:ea typeface="Lato"/>
                <a:cs typeface="Lato"/>
                <a:sym typeface="Lato"/>
              </a:rPr>
              <a:t>SELECT </a:t>
            </a:r>
            <a:r>
              <a:rPr lang="en-US" sz="2000" dirty="0" err="1">
                <a:solidFill>
                  <a:schemeClr val="dk2"/>
                </a:solidFill>
                <a:latin typeface="Lato"/>
                <a:ea typeface="Lato"/>
                <a:cs typeface="Lato"/>
                <a:sym typeface="Lato"/>
              </a:rPr>
              <a:t>vw.country</a:t>
            </a:r>
            <a:r>
              <a:rPr lang="en-US" sz="2000" dirty="0">
                <a:solidFill>
                  <a:schemeClr val="dk2"/>
                </a:solidFill>
                <a:latin typeface="Lato"/>
                <a:ea typeface="Lato"/>
                <a:cs typeface="Lato"/>
                <a:sym typeface="Lato"/>
              </a:rPr>
              <a:t>,  </a:t>
            </a:r>
          </a:p>
          <a:p>
            <a:pPr lvl="0">
              <a:lnSpc>
                <a:spcPct val="115000"/>
              </a:lnSpc>
            </a:pPr>
            <a:r>
              <a:rPr lang="en-US" sz="2000" dirty="0">
                <a:solidFill>
                  <a:srgbClr val="00B050"/>
                </a:solidFill>
                <a:latin typeface="Lato"/>
                <a:ea typeface="Lato"/>
                <a:cs typeface="Lato"/>
                <a:sym typeface="Lato"/>
              </a:rPr>
              <a:t>CASE WHEN country = 'India'   THEN 'Gandhi’                       WHEN country = 'Nepal'   THEN 'Mt. Everest’                      WHEN country = 'China'   THEN 'Great Wall’               </a:t>
            </a:r>
            <a:r>
              <a:rPr lang="en-US" sz="2000" u="sng" dirty="0">
                <a:solidFill>
                  <a:srgbClr val="00B050"/>
                </a:solidFill>
                <a:latin typeface="Lato"/>
                <a:ea typeface="Lato"/>
                <a:cs typeface="Lato"/>
                <a:sym typeface="Lato"/>
              </a:rPr>
              <a:t>ELSE</a:t>
            </a:r>
            <a:r>
              <a:rPr lang="en-US" sz="2000" dirty="0">
                <a:solidFill>
                  <a:srgbClr val="00B050"/>
                </a:solidFill>
                <a:latin typeface="Lato"/>
                <a:ea typeface="Lato"/>
                <a:cs typeface="Lato"/>
                <a:sym typeface="Lato"/>
              </a:rPr>
              <a:t>  'Unknown’ END  AS  </a:t>
            </a:r>
            <a:r>
              <a:rPr lang="en-US" sz="2000" dirty="0" err="1">
                <a:solidFill>
                  <a:srgbClr val="00B050"/>
                </a:solidFill>
                <a:latin typeface="Lato"/>
                <a:ea typeface="Lato"/>
                <a:cs typeface="Lato"/>
                <a:sym typeface="Lato"/>
              </a:rPr>
              <a:t>famous_stuff</a:t>
            </a:r>
            <a:endParaRPr lang="en-US" sz="2000" dirty="0">
              <a:solidFill>
                <a:srgbClr val="00B050"/>
              </a:solidFill>
              <a:latin typeface="Lato"/>
              <a:ea typeface="Lato"/>
              <a:cs typeface="Lato"/>
              <a:sym typeface="Lato"/>
            </a:endParaRPr>
          </a:p>
          <a:p>
            <a:pPr lvl="0">
              <a:lnSpc>
                <a:spcPct val="115000"/>
              </a:lnSpc>
            </a:pPr>
            <a:endParaRPr lang="en-US" sz="2000" dirty="0">
              <a:solidFill>
                <a:schemeClr val="dk2"/>
              </a:solidFill>
              <a:latin typeface="Lato"/>
              <a:ea typeface="Lato"/>
              <a:cs typeface="Lato"/>
              <a:sym typeface="Lato"/>
            </a:endParaRPr>
          </a:p>
          <a:p>
            <a:pPr lvl="0">
              <a:lnSpc>
                <a:spcPct val="115000"/>
              </a:lnSpc>
            </a:pPr>
            <a:r>
              <a:rPr lang="en-US" sz="2000" dirty="0">
                <a:solidFill>
                  <a:schemeClr val="dk2"/>
                </a:solidFill>
                <a:latin typeface="Lato"/>
                <a:ea typeface="Lato"/>
                <a:cs typeface="Lato"/>
                <a:sym typeface="Lato"/>
              </a:rPr>
              <a:t>FROM </a:t>
            </a:r>
            <a:r>
              <a:rPr lang="en-US" sz="2000" dirty="0" err="1">
                <a:solidFill>
                  <a:schemeClr val="dk2"/>
                </a:solidFill>
                <a:latin typeface="Lato"/>
                <a:ea typeface="Lato"/>
                <a:cs typeface="Lato"/>
                <a:sym typeface="Lato"/>
              </a:rPr>
              <a:t>world.vw_countries_asia</a:t>
            </a:r>
            <a:r>
              <a:rPr lang="en-US" sz="2000" dirty="0">
                <a:solidFill>
                  <a:schemeClr val="dk2"/>
                </a:solidFill>
                <a:latin typeface="Lato"/>
                <a:ea typeface="Lato"/>
                <a:cs typeface="Lato"/>
                <a:sym typeface="Lato"/>
              </a:rPr>
              <a:t> AS </a:t>
            </a:r>
            <a:r>
              <a:rPr lang="en-US" sz="2000" dirty="0" err="1">
                <a:solidFill>
                  <a:schemeClr val="dk2"/>
                </a:solidFill>
                <a:latin typeface="Lato"/>
                <a:ea typeface="Lato"/>
                <a:cs typeface="Lato"/>
                <a:sym typeface="Lato"/>
              </a:rPr>
              <a:t>vw</a:t>
            </a:r>
            <a:r>
              <a:rPr lang="en-US" sz="2000" dirty="0">
                <a:solidFill>
                  <a:schemeClr val="dk2"/>
                </a:solidFill>
                <a:latin typeface="Lato"/>
                <a:ea typeface="Lato"/>
                <a:cs typeface="Lato"/>
                <a:sym typeface="Lato"/>
              </a:rPr>
              <a:t>                         WHERE </a:t>
            </a:r>
            <a:r>
              <a:rPr lang="en-US" sz="2000" dirty="0" err="1">
                <a:solidFill>
                  <a:schemeClr val="dk2"/>
                </a:solidFill>
                <a:latin typeface="Lato"/>
                <a:ea typeface="Lato"/>
                <a:cs typeface="Lato"/>
                <a:sym typeface="Lato"/>
              </a:rPr>
              <a:t>vw.country</a:t>
            </a:r>
            <a:r>
              <a:rPr lang="en-US" sz="2000" dirty="0">
                <a:solidFill>
                  <a:schemeClr val="dk2"/>
                </a:solidFill>
                <a:latin typeface="Lato"/>
                <a:ea typeface="Lato"/>
                <a:cs typeface="Lato"/>
                <a:sym typeface="Lato"/>
              </a:rPr>
              <a:t> IN ('India', 'China', '</a:t>
            </a:r>
            <a:r>
              <a:rPr lang="en-US" sz="2000" dirty="0" err="1">
                <a:solidFill>
                  <a:schemeClr val="dk2"/>
                </a:solidFill>
                <a:latin typeface="Lato"/>
                <a:ea typeface="Lato"/>
                <a:cs typeface="Lato"/>
                <a:sym typeface="Lato"/>
              </a:rPr>
              <a:t>Nepal','Taiwan</a:t>
            </a:r>
            <a:r>
              <a:rPr lang="en-US" sz="2000" dirty="0">
                <a:solidFill>
                  <a:schemeClr val="dk2"/>
                </a:solidFill>
                <a:latin typeface="Lato"/>
                <a:ea typeface="Lato"/>
                <a:cs typeface="Lato"/>
                <a:sym typeface="Lato"/>
              </a:rPr>
              <a:t>')</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2"/>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SQL Wildcards</a:t>
            </a:r>
            <a:endParaRPr sz="4800" dirty="0"/>
          </a:p>
        </p:txBody>
      </p:sp>
      <p:sp>
        <p:nvSpPr>
          <p:cNvPr id="215" name="Google Shape;215;p32"/>
          <p:cNvSpPr txBox="1"/>
          <p:nvPr/>
        </p:nvSpPr>
        <p:spPr>
          <a:xfrm>
            <a:off x="1202200" y="1842925"/>
            <a:ext cx="10279200" cy="1215300"/>
          </a:xfrm>
          <a:prstGeom prst="rect">
            <a:avLst/>
          </a:prstGeom>
          <a:noFill/>
          <a:ln>
            <a:noFill/>
          </a:ln>
        </p:spPr>
        <p:txBody>
          <a:bodyPr spcFirstLastPara="1" wrap="square" lIns="91425" tIns="91425" rIns="91425" bIns="91425" anchor="t" anchorCtr="0">
            <a:noAutofit/>
          </a:bodyPr>
          <a:lstStyle/>
          <a:p>
            <a:pPr lvl="0"/>
            <a:r>
              <a:rPr lang="en-US" sz="2400" b="1" u="sng" dirty="0">
                <a:solidFill>
                  <a:schemeClr val="accent1"/>
                </a:solidFill>
                <a:latin typeface="Lato"/>
                <a:ea typeface="Lato"/>
                <a:cs typeface="Lato"/>
                <a:sym typeface="Lato"/>
              </a:rPr>
              <a:t>Purpose</a:t>
            </a:r>
            <a:r>
              <a:rPr lang="en-US" sz="2400" dirty="0">
                <a:solidFill>
                  <a:schemeClr val="accent1"/>
                </a:solidFill>
                <a:latin typeface="Lato"/>
                <a:ea typeface="Lato"/>
                <a:cs typeface="Lato"/>
                <a:sym typeface="Lato"/>
              </a:rPr>
              <a:t>: Used with the SQL “like” operator, A wildcard character is used to for comparing and/or substituting one or more characters in a string.</a:t>
            </a:r>
            <a:endParaRPr sz="2400" dirty="0">
              <a:solidFill>
                <a:schemeClr val="accent1"/>
              </a:solidFill>
              <a:latin typeface="Lato"/>
              <a:ea typeface="Lato"/>
              <a:cs typeface="Lato"/>
              <a:sym typeface="Lato"/>
            </a:endParaRPr>
          </a:p>
        </p:txBody>
      </p:sp>
      <p:graphicFrame>
        <p:nvGraphicFramePr>
          <p:cNvPr id="6" name="Google Shape;213;p32">
            <a:extLst>
              <a:ext uri="{FF2B5EF4-FFF2-40B4-BE49-F238E27FC236}">
                <a16:creationId xmlns:a16="http://schemas.microsoft.com/office/drawing/2014/main" id="{E3316BED-217D-4500-BAC9-620B03AD792E}"/>
              </a:ext>
            </a:extLst>
          </p:cNvPr>
          <p:cNvGraphicFramePr/>
          <p:nvPr/>
        </p:nvGraphicFramePr>
        <p:xfrm>
          <a:off x="710599" y="3058225"/>
          <a:ext cx="11067959" cy="2565460"/>
        </p:xfrm>
        <a:graphic>
          <a:graphicData uri="http://schemas.openxmlformats.org/drawingml/2006/table">
            <a:tbl>
              <a:tblPr firstRow="1" bandRow="1">
                <a:noFill/>
              </a:tblPr>
              <a:tblGrid>
                <a:gridCol w="1352117">
                  <a:extLst>
                    <a:ext uri="{9D8B030D-6E8A-4147-A177-3AD203B41FA5}">
                      <a16:colId xmlns:a16="http://schemas.microsoft.com/office/drawing/2014/main" val="20000"/>
                    </a:ext>
                  </a:extLst>
                </a:gridCol>
                <a:gridCol w="5478821">
                  <a:extLst>
                    <a:ext uri="{9D8B030D-6E8A-4147-A177-3AD203B41FA5}">
                      <a16:colId xmlns:a16="http://schemas.microsoft.com/office/drawing/2014/main" val="20001"/>
                    </a:ext>
                  </a:extLst>
                </a:gridCol>
                <a:gridCol w="4237021">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dirty="0"/>
                        <a:t>Symbol</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zero or more characters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bl% finds bl, black, blue, and blob</a:t>
                      </a:r>
                      <a:endParaRPr sz="230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_</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 single character</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err="1">
                          <a:solidFill>
                            <a:schemeClr val="dk2"/>
                          </a:solidFill>
                        </a:rPr>
                        <a:t>h_t</a:t>
                      </a:r>
                      <a:r>
                        <a:rPr lang="en-US" sz="1900" dirty="0">
                          <a:solidFill>
                            <a:schemeClr val="dk2"/>
                          </a:solidFill>
                        </a:rPr>
                        <a:t> finds hot, hat, and hit</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any single character within the brackets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a:t>
                      </a:r>
                      <a:r>
                        <a:rPr lang="en-US" sz="1900" dirty="0" err="1">
                          <a:solidFill>
                            <a:schemeClr val="dk2"/>
                          </a:solidFill>
                        </a:rPr>
                        <a:t>oa</a:t>
                      </a:r>
                      <a:r>
                        <a:rPr lang="en-US" sz="1900" dirty="0">
                          <a:solidFill>
                            <a:schemeClr val="dk2"/>
                          </a:solidFill>
                        </a:rPr>
                        <a:t>]t finds hot and hat, but not hit</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Represents any character not in the bracket</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a:t>
                      </a:r>
                      <a:r>
                        <a:rPr lang="en-US" sz="1900" dirty="0" err="1">
                          <a:solidFill>
                            <a:schemeClr val="dk2"/>
                          </a:solidFill>
                        </a:rPr>
                        <a:t>oa</a:t>
                      </a:r>
                      <a:r>
                        <a:rPr lang="en-US" sz="1900" dirty="0">
                          <a:solidFill>
                            <a:schemeClr val="dk2"/>
                          </a:solidFill>
                        </a:rPr>
                        <a:t>]t finds hit, but not hot and hat</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Represents a range of characters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c[a-b]t finds cat and </a:t>
                      </a:r>
                      <a:r>
                        <a:rPr lang="en-US" sz="1900" dirty="0" err="1">
                          <a:solidFill>
                            <a:schemeClr val="dk2"/>
                          </a:solidFill>
                        </a:rPr>
                        <a:t>cbt</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bl>
          </a:graphicData>
        </a:graphic>
      </p:graphicFrame>
      <p:sp>
        <p:nvSpPr>
          <p:cNvPr id="2" name="Rectangle 1">
            <a:extLst>
              <a:ext uri="{FF2B5EF4-FFF2-40B4-BE49-F238E27FC236}">
                <a16:creationId xmlns:a16="http://schemas.microsoft.com/office/drawing/2014/main" id="{F3AC4340-207F-4F2C-9068-48A14259BF9A}"/>
              </a:ext>
            </a:extLst>
          </p:cNvPr>
          <p:cNvSpPr/>
          <p:nvPr/>
        </p:nvSpPr>
        <p:spPr>
          <a:xfrm>
            <a:off x="628890" y="5725395"/>
            <a:ext cx="7230319" cy="307777"/>
          </a:xfrm>
          <a:prstGeom prst="rect">
            <a:avLst/>
          </a:prstGeom>
        </p:spPr>
        <p:txBody>
          <a:bodyPr wrap="square">
            <a:spAutoFit/>
          </a:bodyPr>
          <a:lstStyle/>
          <a:p>
            <a:pPr lvl="0"/>
            <a:r>
              <a:rPr lang="en-US" dirty="0">
                <a:latin typeface="Lato" panose="020B0604020202020204" charset="0"/>
              </a:rPr>
              <a:t>Examples With the “like” operator:  </a:t>
            </a:r>
            <a:r>
              <a:rPr lang="en-US" dirty="0">
                <a:latin typeface="Lato" panose="020B0604020202020204" charset="0"/>
                <a:hlinkClick r:id="rId3"/>
              </a:rPr>
              <a:t>https://www.w3schools.com/sql/sql_wildcards.asp</a:t>
            </a:r>
            <a:endParaRPr lang="en-US" dirty="0">
              <a:latin typeface="Lato" panose="020B0604020202020204" charset="0"/>
            </a:endParaRPr>
          </a:p>
        </p:txBody>
      </p:sp>
    </p:spTree>
    <p:extLst>
      <p:ext uri="{BB962C8B-B14F-4D97-AF65-F5344CB8AC3E}">
        <p14:creationId xmlns:p14="http://schemas.microsoft.com/office/powerpoint/2010/main" val="594655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5"/>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Removing Duplicates</a:t>
            </a:r>
            <a:endParaRPr sz="4200"/>
          </a:p>
        </p:txBody>
      </p:sp>
      <p:sp>
        <p:nvSpPr>
          <p:cNvPr id="239" name="Google Shape;239;p35"/>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35"/>
          <p:cNvSpPr txBox="1"/>
          <p:nvPr/>
        </p:nvSpPr>
        <p:spPr>
          <a:xfrm>
            <a:off x="1001550" y="1688575"/>
            <a:ext cx="101784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3000" dirty="0">
                <a:latin typeface="Lato"/>
                <a:ea typeface="Lato"/>
                <a:cs typeface="Lato"/>
                <a:sym typeface="Lato"/>
              </a:rPr>
              <a:t>Purpose -  Improve the Accuracy,  Consistency and the Uniformity of data by removing identical observations that appear </a:t>
            </a:r>
            <a:r>
              <a:rPr lang="en-US" sz="3000" u="sng" dirty="0">
                <a:latin typeface="Lato"/>
                <a:ea typeface="Lato"/>
                <a:cs typeface="Lato"/>
                <a:sym typeface="Lato"/>
              </a:rPr>
              <a:t>more than 1 time</a:t>
            </a:r>
            <a:r>
              <a:rPr lang="en-US" sz="3000" dirty="0">
                <a:latin typeface="Lato"/>
                <a:ea typeface="Lato"/>
                <a:cs typeface="Lato"/>
                <a:sym typeface="Lato"/>
              </a:rPr>
              <a:t> in a SQL Table. </a:t>
            </a:r>
            <a:endParaRPr sz="3000" dirty="0">
              <a:latin typeface="Lato"/>
              <a:ea typeface="Lato"/>
              <a:cs typeface="Lato"/>
              <a:sym typeface="Lato"/>
            </a:endParaRPr>
          </a:p>
          <a:p>
            <a:pPr marL="0" lvl="0" indent="0" algn="l" rtl="0">
              <a:spcBef>
                <a:spcPts val="0"/>
              </a:spcBef>
              <a:spcAft>
                <a:spcPts val="0"/>
              </a:spcAft>
              <a:buNone/>
            </a:pPr>
            <a:endParaRPr sz="2000" dirty="0">
              <a:solidFill>
                <a:schemeClr val="accent1"/>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accent1"/>
              </a:solidFill>
              <a:latin typeface="Lato"/>
              <a:ea typeface="Lato"/>
              <a:cs typeface="Lato"/>
              <a:sym typeface="Lato"/>
            </a:endParaRPr>
          </a:p>
        </p:txBody>
      </p:sp>
      <p:sp>
        <p:nvSpPr>
          <p:cNvPr id="241" name="Google Shape;241;p35"/>
          <p:cNvSpPr txBox="1"/>
          <p:nvPr/>
        </p:nvSpPr>
        <p:spPr>
          <a:xfrm>
            <a:off x="151625" y="3616713"/>
            <a:ext cx="5964900" cy="30000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500"/>
              </a:spcBef>
              <a:spcAft>
                <a:spcPts val="0"/>
              </a:spcAft>
              <a:buNone/>
            </a:pPr>
            <a:r>
              <a:rPr lang="en-US" sz="2400" b="1" u="sng" dirty="0">
                <a:latin typeface="Lato"/>
                <a:ea typeface="Lato"/>
                <a:cs typeface="Lato"/>
                <a:sym typeface="Lato"/>
              </a:rPr>
              <a:t>3 Methods</a:t>
            </a:r>
            <a:endParaRPr sz="2400" b="1" u="sng"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1.  Select “Distinct”  Keyword</a:t>
            </a:r>
            <a:endParaRPr sz="2400" b="1"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2.  Finding Duplicates by Key (joins)</a:t>
            </a:r>
            <a:endParaRPr sz="2400" b="1" dirty="0">
              <a:latin typeface="Lato"/>
              <a:ea typeface="Lato"/>
              <a:cs typeface="Lato"/>
              <a:sym typeface="Lato"/>
            </a:endParaRPr>
          </a:p>
          <a:p>
            <a:pPr marL="457200" lvl="0" indent="0" algn="l" rtl="0">
              <a:lnSpc>
                <a:spcPct val="115000"/>
              </a:lnSpc>
              <a:spcBef>
                <a:spcPts val="600"/>
              </a:spcBef>
              <a:spcAft>
                <a:spcPts val="0"/>
              </a:spcAft>
              <a:buNone/>
            </a:pPr>
            <a:r>
              <a:rPr lang="en-US" sz="2400" b="1" dirty="0">
                <a:latin typeface="Lato"/>
                <a:ea typeface="Lato"/>
                <a:cs typeface="Lato"/>
                <a:sym typeface="Lato"/>
              </a:rPr>
              <a:t>3.  Finding Duplicates via Aggregation</a:t>
            </a:r>
            <a:endParaRPr sz="2400" b="1" dirty="0">
              <a:latin typeface="Lato"/>
              <a:ea typeface="Lato"/>
              <a:cs typeface="Lato"/>
              <a:sym typeface="Lato"/>
            </a:endParaRPr>
          </a:p>
          <a:p>
            <a:pPr marL="457200" lvl="0" indent="0" algn="l" rtl="0">
              <a:lnSpc>
                <a:spcPct val="115000"/>
              </a:lnSpc>
              <a:spcBef>
                <a:spcPts val="600"/>
              </a:spcBef>
              <a:spcAft>
                <a:spcPts val="600"/>
              </a:spcAft>
              <a:buNone/>
            </a:pPr>
            <a:endParaRPr sz="2000" b="1" dirty="0">
              <a:latin typeface="Lato"/>
              <a:ea typeface="Lato"/>
              <a:cs typeface="Lato"/>
              <a:sym typeface="Lato"/>
            </a:endParaRPr>
          </a:p>
        </p:txBody>
      </p:sp>
      <p:pic>
        <p:nvPicPr>
          <p:cNvPr id="242" name="Google Shape;242;p35"/>
          <p:cNvPicPr preferRelativeResize="0"/>
          <p:nvPr/>
        </p:nvPicPr>
        <p:blipFill>
          <a:blip r:embed="rId3">
            <a:alphaModFix/>
          </a:blip>
          <a:stretch>
            <a:fillRect/>
          </a:stretch>
        </p:blipFill>
        <p:spPr>
          <a:xfrm>
            <a:off x="6417200" y="3715262"/>
            <a:ext cx="5177025" cy="24981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4" y="609600"/>
            <a:ext cx="10837481"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Identifying Duplicates by Aggregation</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Find USA Cities with the same name (duplicate records)</a:t>
            </a:r>
            <a:endParaRPr sz="3000"/>
          </a:p>
        </p:txBody>
      </p:sp>
      <p:sp>
        <p:nvSpPr>
          <p:cNvPr id="249" name="Google Shape;249;p36"/>
          <p:cNvSpPr txBox="1"/>
          <p:nvPr/>
        </p:nvSpPr>
        <p:spPr>
          <a:xfrm>
            <a:off x="1403776" y="2329352"/>
            <a:ext cx="5393100" cy="4555487"/>
          </a:xfrm>
          <a:prstGeom prst="rect">
            <a:avLst/>
          </a:prstGeom>
          <a:noFill/>
          <a:ln>
            <a:noFill/>
          </a:ln>
        </p:spPr>
        <p:txBody>
          <a:bodyPr spcFirstLastPara="1" wrap="square" lIns="91425" tIns="91425" rIns="91425" bIns="91425" anchor="t" anchorCtr="0">
            <a:noAutofit/>
          </a:bodyPr>
          <a:lstStyle/>
          <a:p>
            <a:pPr marL="36899" lvl="0" indent="0" algn="l" rtl="0">
              <a:lnSpc>
                <a:spcPct val="115000"/>
              </a:lnSpc>
              <a:spcBef>
                <a:spcPts val="1000"/>
              </a:spcBef>
              <a:spcAft>
                <a:spcPts val="0"/>
              </a:spcAft>
              <a:buNone/>
            </a:pPr>
            <a:endParaRPr lang="en-US"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SELECT `name` AS city, </a:t>
            </a:r>
            <a:r>
              <a:rPr lang="en-US" sz="2000" dirty="0">
                <a:solidFill>
                  <a:srgbClr val="0000FF"/>
                </a:solidFill>
                <a:latin typeface="Lato"/>
                <a:ea typeface="Lato"/>
                <a:cs typeface="Lato"/>
                <a:sym typeface="Lato"/>
              </a:rPr>
              <a:t>SUM(1) AS `count`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FROM </a:t>
            </a:r>
            <a:r>
              <a:rPr lang="en-US" sz="2000" dirty="0" err="1">
                <a:solidFill>
                  <a:schemeClr val="bg2"/>
                </a:solidFill>
                <a:latin typeface="Lato"/>
                <a:ea typeface="Lato"/>
                <a:cs typeface="Lato"/>
                <a:sym typeface="Lato"/>
              </a:rPr>
              <a:t>world.city</a:t>
            </a:r>
            <a:r>
              <a:rPr lang="en-US" sz="2000" dirty="0">
                <a:solidFill>
                  <a:schemeClr val="bg2"/>
                </a:solidFill>
                <a:latin typeface="Lato"/>
                <a:ea typeface="Lato"/>
                <a:cs typeface="Lato"/>
                <a:sym typeface="Lato"/>
              </a:rPr>
              <a:t>                                                                                </a:t>
            </a:r>
            <a:endParaRPr sz="2000" dirty="0">
              <a:solidFill>
                <a:schemeClr val="bg2"/>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bg2"/>
                </a:solidFill>
                <a:latin typeface="Lato"/>
                <a:ea typeface="Lato"/>
                <a:cs typeface="Lato"/>
                <a:sym typeface="Lato"/>
              </a:rPr>
              <a:t>WHERE </a:t>
            </a:r>
            <a:r>
              <a:rPr lang="en-US" sz="2000" dirty="0" err="1">
                <a:solidFill>
                  <a:schemeClr val="bg2"/>
                </a:solidFill>
                <a:latin typeface="Lato"/>
                <a:ea typeface="Lato"/>
                <a:cs typeface="Lato"/>
                <a:sym typeface="Lato"/>
              </a:rPr>
              <a:t>countrycode</a:t>
            </a:r>
            <a:r>
              <a:rPr lang="en-US" sz="2000" dirty="0">
                <a:solidFill>
                  <a:schemeClr val="bg2"/>
                </a:solidFill>
                <a:latin typeface="Lato"/>
                <a:ea typeface="Lato"/>
                <a:cs typeface="Lato"/>
                <a:sym typeface="Lato"/>
              </a:rPr>
              <a:t>='USA'                                                              </a:t>
            </a:r>
            <a:endParaRPr sz="2000" dirty="0">
              <a:solidFill>
                <a:schemeClr val="bg2"/>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GROUP BY `name`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u="sng" dirty="0">
                <a:solidFill>
                  <a:srgbClr val="0000FF"/>
                </a:solidFill>
                <a:latin typeface="Lato"/>
                <a:ea typeface="Lato"/>
                <a:cs typeface="Lato"/>
                <a:sym typeface="Lato"/>
              </a:rPr>
              <a:t>HAVING count &gt; 1</a:t>
            </a: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r>
              <a:rPr lang="en-US" sz="2000" dirty="0">
                <a:solidFill>
                  <a:schemeClr val="accent1"/>
                </a:solidFill>
                <a:latin typeface="Lato"/>
                <a:ea typeface="Lato"/>
                <a:cs typeface="Lato"/>
                <a:sym typeface="Lato"/>
              </a:rPr>
              <a:t>                                                                                          </a:t>
            </a:r>
            <a:endParaRPr sz="1800" dirty="0">
              <a:solidFill>
                <a:srgbClr val="0000FF"/>
              </a:solidFill>
              <a:latin typeface="Lato"/>
              <a:ea typeface="Lato"/>
              <a:cs typeface="Lato"/>
              <a:sym typeface="Lato"/>
            </a:endParaRPr>
          </a:p>
        </p:txBody>
      </p:sp>
      <p:pic>
        <p:nvPicPr>
          <p:cNvPr id="250" name="Google Shape;250;p36"/>
          <p:cNvPicPr preferRelativeResize="0"/>
          <p:nvPr/>
        </p:nvPicPr>
        <p:blipFill>
          <a:blip r:embed="rId3">
            <a:alphaModFix/>
          </a:blip>
          <a:stretch>
            <a:fillRect/>
          </a:stretch>
        </p:blipFill>
        <p:spPr>
          <a:xfrm>
            <a:off x="7855501" y="3078753"/>
            <a:ext cx="2277040" cy="2701973"/>
          </a:xfrm>
          <a:prstGeom prst="rect">
            <a:avLst/>
          </a:prstGeom>
          <a:noFill/>
          <a:ln>
            <a:noFill/>
          </a:ln>
        </p:spPr>
      </p:pic>
      <p:cxnSp>
        <p:nvCxnSpPr>
          <p:cNvPr id="251" name="Google Shape;251;p36"/>
          <p:cNvCxnSpPr>
            <a:cxnSpLocks/>
            <a:endCxn id="250" idx="1"/>
          </p:cNvCxnSpPr>
          <p:nvPr/>
        </p:nvCxnSpPr>
        <p:spPr>
          <a:xfrm flipV="1">
            <a:off x="5418763" y="4429740"/>
            <a:ext cx="2436738" cy="177356"/>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3112334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Identifying Duplicates by Key</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Find USA Cities with the same name (duplicate records)</a:t>
            </a:r>
            <a:endParaRPr sz="3000"/>
          </a:p>
        </p:txBody>
      </p:sp>
      <p:sp>
        <p:nvSpPr>
          <p:cNvPr id="249" name="Google Shape;249;p36"/>
          <p:cNvSpPr txBox="1"/>
          <p:nvPr/>
        </p:nvSpPr>
        <p:spPr>
          <a:xfrm>
            <a:off x="381000" y="2024888"/>
            <a:ext cx="5393100" cy="4833112"/>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2000" b="1" dirty="0">
                <a:solidFill>
                  <a:schemeClr val="accent1"/>
                </a:solidFill>
                <a:latin typeface="Lato"/>
                <a:ea typeface="Lato"/>
                <a:cs typeface="Lato"/>
                <a:sym typeface="Lato"/>
              </a:rPr>
              <a:t>SQL Query - Find Via Aggregate &amp; Join</a:t>
            </a:r>
            <a:endParaRPr sz="2000" b="1"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SELECT a.*   </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FROM </a:t>
            </a:r>
            <a:r>
              <a:rPr lang="en-US" sz="2000" dirty="0" err="1">
                <a:solidFill>
                  <a:schemeClr val="accent1"/>
                </a:solidFill>
                <a:latin typeface="Lato"/>
                <a:ea typeface="Lato"/>
                <a:cs typeface="Lato"/>
                <a:sym typeface="Lato"/>
              </a:rPr>
              <a:t>world.city</a:t>
            </a:r>
            <a:r>
              <a:rPr lang="en-US" sz="2000" dirty="0">
                <a:solidFill>
                  <a:schemeClr val="accent1"/>
                </a:solidFill>
                <a:latin typeface="Lato"/>
                <a:ea typeface="Lato"/>
                <a:cs typeface="Lato"/>
                <a:sym typeface="Lato"/>
              </a:rPr>
              <a:t> AS a  INNER JOIN</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a:t>
            </a:r>
            <a:r>
              <a:rPr lang="en-US" sz="2000" dirty="0">
                <a:solidFill>
                  <a:srgbClr val="0000FF"/>
                </a:solidFill>
                <a:latin typeface="Lato"/>
                <a:ea typeface="Lato"/>
                <a:cs typeface="Lato"/>
                <a:sym typeface="Lato"/>
              </a:rPr>
              <a:t>SELECT `name` AS city, SUM(1) AS `count`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FROM </a:t>
            </a:r>
            <a:r>
              <a:rPr lang="en-US" sz="2000" dirty="0" err="1">
                <a:solidFill>
                  <a:srgbClr val="0000FF"/>
                </a:solidFill>
                <a:latin typeface="Lato"/>
                <a:ea typeface="Lato"/>
                <a:cs typeface="Lato"/>
                <a:sym typeface="Lato"/>
              </a:rPr>
              <a:t>world.city</a:t>
            </a:r>
            <a:r>
              <a:rPr lang="en-US" sz="2000" dirty="0">
                <a:solidFill>
                  <a:srgbClr val="0000FF"/>
                </a:solidFill>
                <a:latin typeface="Lato"/>
                <a:ea typeface="Lato"/>
                <a:cs typeface="Lato"/>
                <a:sym typeface="Lato"/>
              </a:rPr>
              <a:t>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WHERE </a:t>
            </a:r>
            <a:r>
              <a:rPr lang="en-US" sz="2000" dirty="0" err="1">
                <a:solidFill>
                  <a:srgbClr val="0000FF"/>
                </a:solidFill>
                <a:latin typeface="Lato"/>
                <a:ea typeface="Lato"/>
                <a:cs typeface="Lato"/>
                <a:sym typeface="Lato"/>
              </a:rPr>
              <a:t>countrycode</a:t>
            </a:r>
            <a:r>
              <a:rPr lang="en-US" sz="2000" dirty="0">
                <a:solidFill>
                  <a:srgbClr val="0000FF"/>
                </a:solidFill>
                <a:latin typeface="Lato"/>
                <a:ea typeface="Lato"/>
                <a:cs typeface="Lato"/>
                <a:sym typeface="Lato"/>
              </a:rPr>
              <a:t>='USA'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rgbClr val="0000FF"/>
                </a:solidFill>
                <a:latin typeface="Lato"/>
                <a:ea typeface="Lato"/>
                <a:cs typeface="Lato"/>
                <a:sym typeface="Lato"/>
              </a:rPr>
              <a:t>GROUP BY `name`   </a:t>
            </a:r>
            <a:endParaRPr sz="2000" dirty="0">
              <a:solidFill>
                <a:srgbClr val="0000FF"/>
              </a:solidFill>
              <a:latin typeface="Lato"/>
              <a:ea typeface="Lato"/>
              <a:cs typeface="Lato"/>
              <a:sym typeface="Lato"/>
            </a:endParaRPr>
          </a:p>
          <a:p>
            <a:pPr marL="36899" lvl="0" indent="0" algn="l" rtl="0">
              <a:lnSpc>
                <a:spcPct val="115000"/>
              </a:lnSpc>
              <a:spcBef>
                <a:spcPts val="1000"/>
              </a:spcBef>
              <a:spcAft>
                <a:spcPts val="0"/>
              </a:spcAft>
              <a:buNone/>
            </a:pPr>
            <a:r>
              <a:rPr lang="en-US" sz="2000" u="sng" dirty="0">
                <a:solidFill>
                  <a:srgbClr val="0000FF"/>
                </a:solidFill>
                <a:latin typeface="Lato"/>
                <a:ea typeface="Lato"/>
                <a:cs typeface="Lato"/>
                <a:sym typeface="Lato"/>
              </a:rPr>
              <a:t>HAVING count &gt; 1</a:t>
            </a:r>
            <a:r>
              <a:rPr lang="en-US" sz="2000" dirty="0">
                <a:solidFill>
                  <a:schemeClr val="accent1"/>
                </a:solidFill>
                <a:latin typeface="Lato"/>
                <a:ea typeface="Lato"/>
                <a:cs typeface="Lato"/>
                <a:sym typeface="Lato"/>
              </a:rPr>
              <a:t>) AS b ON  </a:t>
            </a:r>
            <a:r>
              <a:rPr lang="en-US" sz="2000" b="1" dirty="0" err="1">
                <a:solidFill>
                  <a:srgbClr val="38761D"/>
                </a:solidFill>
                <a:latin typeface="Lato"/>
                <a:ea typeface="Lato"/>
                <a:cs typeface="Lato"/>
                <a:sym typeface="Lato"/>
              </a:rPr>
              <a:t>a.`name</a:t>
            </a:r>
            <a:r>
              <a:rPr lang="en-US" sz="2000" b="1" dirty="0">
                <a:solidFill>
                  <a:srgbClr val="38761D"/>
                </a:solidFill>
                <a:latin typeface="Lato"/>
                <a:ea typeface="Lato"/>
                <a:cs typeface="Lato"/>
                <a:sym typeface="Lato"/>
              </a:rPr>
              <a:t>` = </a:t>
            </a:r>
            <a:r>
              <a:rPr lang="en-US" sz="2000" b="1" dirty="0" err="1">
                <a:solidFill>
                  <a:srgbClr val="38761D"/>
                </a:solidFill>
                <a:latin typeface="Lato"/>
                <a:ea typeface="Lato"/>
                <a:cs typeface="Lato"/>
                <a:sym typeface="Lato"/>
              </a:rPr>
              <a:t>b.city</a:t>
            </a:r>
            <a:r>
              <a:rPr lang="en-US" sz="2000" b="1" dirty="0">
                <a:solidFill>
                  <a:srgbClr val="38761D"/>
                </a:solidFill>
                <a:latin typeface="Lato"/>
                <a:ea typeface="Lato"/>
                <a:cs typeface="Lato"/>
                <a:sym typeface="Lato"/>
              </a:rPr>
              <a:t> </a:t>
            </a:r>
            <a:endParaRPr sz="2000" b="1" dirty="0">
              <a:solidFill>
                <a:srgbClr val="38761D"/>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WHERE </a:t>
            </a:r>
            <a:r>
              <a:rPr lang="en-US" sz="2000" dirty="0" err="1">
                <a:solidFill>
                  <a:schemeClr val="accent1"/>
                </a:solidFill>
                <a:latin typeface="Lato"/>
                <a:ea typeface="Lato"/>
                <a:cs typeface="Lato"/>
                <a:sym typeface="Lato"/>
              </a:rPr>
              <a:t>a.countrycode</a:t>
            </a:r>
            <a:r>
              <a:rPr lang="en-US" sz="2000" dirty="0">
                <a:solidFill>
                  <a:schemeClr val="accent1"/>
                </a:solidFill>
                <a:latin typeface="Lato"/>
                <a:ea typeface="Lato"/>
                <a:cs typeface="Lato"/>
                <a:sym typeface="Lato"/>
              </a:rPr>
              <a:t>=‘USA’ </a:t>
            </a:r>
            <a:endParaRPr sz="20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r>
              <a:rPr lang="en-US" sz="2000" dirty="0">
                <a:solidFill>
                  <a:schemeClr val="accent1"/>
                </a:solidFill>
                <a:latin typeface="Lato"/>
                <a:ea typeface="Lato"/>
                <a:cs typeface="Lato"/>
                <a:sym typeface="Lato"/>
              </a:rPr>
              <a:t>ORDER BY </a:t>
            </a:r>
            <a:r>
              <a:rPr lang="en-US" sz="2000" dirty="0" err="1">
                <a:solidFill>
                  <a:schemeClr val="accent1"/>
                </a:solidFill>
                <a:latin typeface="Lato"/>
                <a:ea typeface="Lato"/>
                <a:cs typeface="Lato"/>
                <a:sym typeface="Lato"/>
              </a:rPr>
              <a:t>a.`name</a:t>
            </a:r>
            <a:r>
              <a:rPr lang="en-US" sz="2000" dirty="0">
                <a:solidFill>
                  <a:schemeClr val="accent1"/>
                </a:solidFill>
                <a:latin typeface="Lato"/>
                <a:ea typeface="Lato"/>
                <a:cs typeface="Lato"/>
                <a:sym typeface="Lato"/>
              </a:rPr>
              <a:t>`</a:t>
            </a: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endParaRPr sz="2000" dirty="0">
              <a:solidFill>
                <a:schemeClr val="accent1"/>
              </a:solidFill>
              <a:latin typeface="Lato"/>
              <a:ea typeface="Lato"/>
              <a:cs typeface="Lato"/>
              <a:sym typeface="Lato"/>
            </a:endParaRPr>
          </a:p>
          <a:p>
            <a:pPr marL="36899" lvl="0" indent="0" algn="l" rtl="0">
              <a:lnSpc>
                <a:spcPct val="150000"/>
              </a:lnSpc>
              <a:spcBef>
                <a:spcPts val="1000"/>
              </a:spcBef>
              <a:spcAft>
                <a:spcPts val="0"/>
              </a:spcAft>
              <a:buNone/>
            </a:pPr>
            <a:r>
              <a:rPr lang="en-US" sz="2000" dirty="0">
                <a:solidFill>
                  <a:schemeClr val="accent1"/>
                </a:solidFill>
                <a:latin typeface="Lato"/>
                <a:ea typeface="Lato"/>
                <a:cs typeface="Lato"/>
                <a:sym typeface="Lato"/>
              </a:rPr>
              <a:t>                                                                                          </a:t>
            </a:r>
            <a:endParaRPr sz="1800" dirty="0">
              <a:solidFill>
                <a:srgbClr val="0000FF"/>
              </a:solidFill>
              <a:latin typeface="Lato"/>
              <a:ea typeface="Lato"/>
              <a:cs typeface="Lato"/>
              <a:sym typeface="Lato"/>
            </a:endParaRPr>
          </a:p>
        </p:txBody>
      </p:sp>
      <p:pic>
        <p:nvPicPr>
          <p:cNvPr id="250" name="Google Shape;250;p36"/>
          <p:cNvPicPr preferRelativeResize="0"/>
          <p:nvPr/>
        </p:nvPicPr>
        <p:blipFill>
          <a:blip r:embed="rId3">
            <a:alphaModFix/>
          </a:blip>
          <a:stretch>
            <a:fillRect/>
          </a:stretch>
        </p:blipFill>
        <p:spPr>
          <a:xfrm>
            <a:off x="7682506" y="2302513"/>
            <a:ext cx="1991525" cy="2444775"/>
          </a:xfrm>
          <a:prstGeom prst="rect">
            <a:avLst/>
          </a:prstGeom>
          <a:noFill/>
          <a:ln>
            <a:noFill/>
          </a:ln>
        </p:spPr>
      </p:pic>
      <p:cxnSp>
        <p:nvCxnSpPr>
          <p:cNvPr id="251" name="Google Shape;251;p36"/>
          <p:cNvCxnSpPr>
            <a:cxnSpLocks/>
            <a:endCxn id="250" idx="1"/>
          </p:cNvCxnSpPr>
          <p:nvPr/>
        </p:nvCxnSpPr>
        <p:spPr>
          <a:xfrm flipV="1">
            <a:off x="5245768" y="3524901"/>
            <a:ext cx="2436738" cy="305954"/>
          </a:xfrm>
          <a:prstGeom prst="straightConnector1">
            <a:avLst/>
          </a:prstGeom>
          <a:noFill/>
          <a:ln w="9525" cap="flat" cmpd="sng">
            <a:solidFill>
              <a:schemeClr val="dk2"/>
            </a:solidFill>
            <a:prstDash val="solid"/>
            <a:round/>
            <a:headEnd type="none" w="med" len="med"/>
            <a:tailEnd type="triangle" w="med" len="med"/>
          </a:ln>
        </p:spPr>
      </p:cxnSp>
      <p:pic>
        <p:nvPicPr>
          <p:cNvPr id="252" name="Google Shape;252;p36"/>
          <p:cNvPicPr preferRelativeResize="0"/>
          <p:nvPr/>
        </p:nvPicPr>
        <p:blipFill>
          <a:blip r:embed="rId4">
            <a:alphaModFix/>
          </a:blip>
          <a:stretch>
            <a:fillRect/>
          </a:stretch>
        </p:blipFill>
        <p:spPr>
          <a:xfrm>
            <a:off x="5907975" y="4214853"/>
            <a:ext cx="5689276" cy="2643150"/>
          </a:xfrm>
          <a:prstGeom prst="rect">
            <a:avLst/>
          </a:prstGeom>
          <a:noFill/>
          <a:ln>
            <a:noFill/>
          </a:ln>
        </p:spPr>
      </p:pic>
      <p:cxnSp>
        <p:nvCxnSpPr>
          <p:cNvPr id="253" name="Google Shape;253;p36"/>
          <p:cNvCxnSpPr>
            <a:cxnSpLocks/>
          </p:cNvCxnSpPr>
          <p:nvPr/>
        </p:nvCxnSpPr>
        <p:spPr>
          <a:xfrm>
            <a:off x="5606000" y="5848352"/>
            <a:ext cx="301975" cy="138562"/>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Using DISTINCT Keyword</a:t>
            </a:r>
            <a:endParaRPr sz="4800" dirty="0"/>
          </a:p>
        </p:txBody>
      </p:sp>
      <p:sp>
        <p:nvSpPr>
          <p:cNvPr id="248" name="Google Shape;248;p36"/>
          <p:cNvSpPr txBox="1">
            <a:spLocks noGrp="1"/>
          </p:cNvSpPr>
          <p:nvPr>
            <p:ph type="subTitle" idx="1"/>
          </p:nvPr>
        </p:nvSpPr>
        <p:spPr>
          <a:xfrm>
            <a:off x="345151" y="16544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dirty="0">
                <a:solidFill>
                  <a:srgbClr val="000000"/>
                </a:solidFill>
                <a:latin typeface="Raleway"/>
                <a:ea typeface="Raleway"/>
                <a:cs typeface="Raleway"/>
                <a:sym typeface="Raleway"/>
              </a:rPr>
              <a:t>Remove USA Cities with the same name (duplicate records)</a:t>
            </a:r>
            <a:endParaRPr sz="3000" dirty="0"/>
          </a:p>
        </p:txBody>
      </p:sp>
      <p:sp>
        <p:nvSpPr>
          <p:cNvPr id="2" name="Rectangle 1">
            <a:extLst>
              <a:ext uri="{FF2B5EF4-FFF2-40B4-BE49-F238E27FC236}">
                <a16:creationId xmlns:a16="http://schemas.microsoft.com/office/drawing/2014/main" id="{38427032-F675-4F6A-8734-32F094F4789E}"/>
              </a:ext>
            </a:extLst>
          </p:cNvPr>
          <p:cNvSpPr/>
          <p:nvPr/>
        </p:nvSpPr>
        <p:spPr>
          <a:xfrm>
            <a:off x="7648634" y="5648235"/>
            <a:ext cx="5803192" cy="1200329"/>
          </a:xfrm>
          <a:prstGeom prst="rect">
            <a:avLst/>
          </a:prstGeom>
        </p:spPr>
        <p:txBody>
          <a:bodyPr wrap="none">
            <a:spAutoFit/>
          </a:bodyPr>
          <a:lstStyle/>
          <a:p>
            <a:r>
              <a:rPr lang="en-US" sz="1800" dirty="0">
                <a:latin typeface="Lato" panose="020B0604020202020204" charset="0"/>
              </a:rPr>
              <a:t>SELECT </a:t>
            </a:r>
            <a:r>
              <a:rPr lang="en-US" sz="1800" u="sng" dirty="0">
                <a:latin typeface="Lato" panose="020B0604020202020204" charset="0"/>
              </a:rPr>
              <a:t>DISTINCT</a:t>
            </a:r>
            <a:r>
              <a:rPr lang="en-US" sz="1800" dirty="0">
                <a:latin typeface="Lato" panose="020B0604020202020204" charset="0"/>
              </a:rPr>
              <a:t> `name` AS city                                </a:t>
            </a:r>
          </a:p>
          <a:p>
            <a:r>
              <a:rPr lang="en-US" sz="1800" dirty="0">
                <a:latin typeface="Lato" panose="020B0604020202020204" charset="0"/>
              </a:rPr>
              <a:t>FROM </a:t>
            </a:r>
            <a:r>
              <a:rPr lang="en-US" sz="1800" dirty="0" err="1">
                <a:latin typeface="Lato" panose="020B0604020202020204" charset="0"/>
              </a:rPr>
              <a:t>world.city</a:t>
            </a:r>
            <a:r>
              <a:rPr lang="en-US" sz="1800" dirty="0">
                <a:latin typeface="Lato" panose="020B0604020202020204" charset="0"/>
              </a:rPr>
              <a:t>                                                                                </a:t>
            </a:r>
          </a:p>
          <a:p>
            <a:r>
              <a:rPr lang="en-US" sz="1800" dirty="0">
                <a:latin typeface="Lato" panose="020B0604020202020204" charset="0"/>
              </a:rPr>
              <a:t>WHERE </a:t>
            </a:r>
            <a:r>
              <a:rPr lang="en-US" sz="1800" dirty="0" err="1">
                <a:latin typeface="Lato" panose="020B0604020202020204" charset="0"/>
              </a:rPr>
              <a:t>countrycode</a:t>
            </a:r>
            <a:r>
              <a:rPr lang="en-US" sz="1800" dirty="0">
                <a:latin typeface="Lato" panose="020B0604020202020204" charset="0"/>
              </a:rPr>
              <a:t>='USA'                                                              </a:t>
            </a:r>
          </a:p>
          <a:p>
            <a:r>
              <a:rPr lang="en-US" sz="1800" dirty="0">
                <a:latin typeface="Lato" panose="020B0604020202020204" charset="0"/>
              </a:rPr>
              <a:t>ORDER BY `name`;</a:t>
            </a:r>
          </a:p>
        </p:txBody>
      </p:sp>
      <p:pic>
        <p:nvPicPr>
          <p:cNvPr id="4" name="Picture 3">
            <a:extLst>
              <a:ext uri="{FF2B5EF4-FFF2-40B4-BE49-F238E27FC236}">
                <a16:creationId xmlns:a16="http://schemas.microsoft.com/office/drawing/2014/main" id="{4E54593F-65CA-4A75-9CAB-231B08B4736C}"/>
              </a:ext>
            </a:extLst>
          </p:cNvPr>
          <p:cNvPicPr>
            <a:picLocks noChangeAspect="1"/>
          </p:cNvPicPr>
          <p:nvPr/>
        </p:nvPicPr>
        <p:blipFill>
          <a:blip r:embed="rId3"/>
          <a:stretch>
            <a:fillRect/>
          </a:stretch>
        </p:blipFill>
        <p:spPr>
          <a:xfrm>
            <a:off x="2295653" y="2218198"/>
            <a:ext cx="1621439" cy="3501160"/>
          </a:xfrm>
          <a:prstGeom prst="rect">
            <a:avLst/>
          </a:prstGeom>
          <a:ln>
            <a:solidFill>
              <a:srgbClr val="FF0000"/>
            </a:solidFill>
          </a:ln>
        </p:spPr>
      </p:pic>
      <p:sp>
        <p:nvSpPr>
          <p:cNvPr id="5" name="Rectangle 4">
            <a:extLst>
              <a:ext uri="{FF2B5EF4-FFF2-40B4-BE49-F238E27FC236}">
                <a16:creationId xmlns:a16="http://schemas.microsoft.com/office/drawing/2014/main" id="{5EA46561-4159-4457-82B3-18EF4FCC2997}"/>
              </a:ext>
            </a:extLst>
          </p:cNvPr>
          <p:cNvSpPr/>
          <p:nvPr/>
        </p:nvSpPr>
        <p:spPr>
          <a:xfrm>
            <a:off x="2295653" y="3039763"/>
            <a:ext cx="1621439" cy="4139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3" name="Rectangle 12">
            <a:extLst>
              <a:ext uri="{FF2B5EF4-FFF2-40B4-BE49-F238E27FC236}">
                <a16:creationId xmlns:a16="http://schemas.microsoft.com/office/drawing/2014/main" id="{FBD5BD74-EF57-4215-B86D-C405844A5C48}"/>
              </a:ext>
            </a:extLst>
          </p:cNvPr>
          <p:cNvSpPr/>
          <p:nvPr/>
        </p:nvSpPr>
        <p:spPr>
          <a:xfrm>
            <a:off x="2295652" y="4526692"/>
            <a:ext cx="1621439" cy="4139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cxnSp>
        <p:nvCxnSpPr>
          <p:cNvPr id="7" name="Straight Arrow Connector 6">
            <a:extLst>
              <a:ext uri="{FF2B5EF4-FFF2-40B4-BE49-F238E27FC236}">
                <a16:creationId xmlns:a16="http://schemas.microsoft.com/office/drawing/2014/main" id="{9FF286A3-35B7-42BF-8364-C3310E6C0E14}"/>
              </a:ext>
            </a:extLst>
          </p:cNvPr>
          <p:cNvCxnSpPr>
            <a:cxnSpLocks/>
            <a:stCxn id="4" idx="3"/>
          </p:cNvCxnSpPr>
          <p:nvPr/>
        </p:nvCxnSpPr>
        <p:spPr>
          <a:xfrm>
            <a:off x="3917092" y="3968778"/>
            <a:ext cx="45823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02B2076-90B2-4CBD-922D-5D13E082CE0F}"/>
              </a:ext>
            </a:extLst>
          </p:cNvPr>
          <p:cNvSpPr/>
          <p:nvPr/>
        </p:nvSpPr>
        <p:spPr>
          <a:xfrm>
            <a:off x="5080098" y="3599446"/>
            <a:ext cx="1845377" cy="369332"/>
          </a:xfrm>
          <a:prstGeom prst="rect">
            <a:avLst/>
          </a:prstGeom>
        </p:spPr>
        <p:txBody>
          <a:bodyPr wrap="none">
            <a:spAutoFit/>
          </a:bodyPr>
          <a:lstStyle/>
          <a:p>
            <a:r>
              <a:rPr lang="en-US" sz="1800" dirty="0">
                <a:latin typeface="Lato" panose="020B0604020202020204" charset="0"/>
              </a:rPr>
              <a:t>Using DISTINCT</a:t>
            </a:r>
          </a:p>
        </p:txBody>
      </p:sp>
      <p:sp>
        <p:nvSpPr>
          <p:cNvPr id="17" name="Rectangle 16">
            <a:extLst>
              <a:ext uri="{FF2B5EF4-FFF2-40B4-BE49-F238E27FC236}">
                <a16:creationId xmlns:a16="http://schemas.microsoft.com/office/drawing/2014/main" id="{440B22C1-0329-4A46-B13A-3E1FF79F1A99}"/>
              </a:ext>
            </a:extLst>
          </p:cNvPr>
          <p:cNvSpPr/>
          <p:nvPr/>
        </p:nvSpPr>
        <p:spPr>
          <a:xfrm>
            <a:off x="1981940" y="5878015"/>
            <a:ext cx="5803192" cy="1200329"/>
          </a:xfrm>
          <a:prstGeom prst="rect">
            <a:avLst/>
          </a:prstGeom>
        </p:spPr>
        <p:txBody>
          <a:bodyPr wrap="none">
            <a:spAutoFit/>
          </a:bodyPr>
          <a:lstStyle/>
          <a:p>
            <a:r>
              <a:rPr lang="en-US" sz="1800" dirty="0">
                <a:latin typeface="Lato" panose="020B0604020202020204" charset="0"/>
              </a:rPr>
              <a:t>SELECT `name` AS city                                </a:t>
            </a:r>
          </a:p>
          <a:p>
            <a:r>
              <a:rPr lang="en-US" sz="1800" dirty="0">
                <a:latin typeface="Lato" panose="020B0604020202020204" charset="0"/>
              </a:rPr>
              <a:t>FROM </a:t>
            </a:r>
            <a:r>
              <a:rPr lang="en-US" sz="1800" dirty="0" err="1">
                <a:latin typeface="Lato" panose="020B0604020202020204" charset="0"/>
              </a:rPr>
              <a:t>world.city</a:t>
            </a:r>
            <a:r>
              <a:rPr lang="en-US" sz="1800" dirty="0">
                <a:latin typeface="Lato" panose="020B0604020202020204" charset="0"/>
              </a:rPr>
              <a:t>                                                                                </a:t>
            </a:r>
          </a:p>
          <a:p>
            <a:r>
              <a:rPr lang="en-US" sz="1800" dirty="0">
                <a:latin typeface="Lato" panose="020B0604020202020204" charset="0"/>
              </a:rPr>
              <a:t>WHERE </a:t>
            </a:r>
            <a:r>
              <a:rPr lang="en-US" sz="1800" dirty="0" err="1">
                <a:latin typeface="Lato" panose="020B0604020202020204" charset="0"/>
              </a:rPr>
              <a:t>countrycode</a:t>
            </a:r>
            <a:r>
              <a:rPr lang="en-US" sz="1800" dirty="0">
                <a:latin typeface="Lato" panose="020B0604020202020204" charset="0"/>
              </a:rPr>
              <a:t>='USA'                                                              </a:t>
            </a:r>
          </a:p>
          <a:p>
            <a:r>
              <a:rPr lang="en-US" sz="1800" dirty="0">
                <a:latin typeface="Lato" panose="020B0604020202020204" charset="0"/>
              </a:rPr>
              <a:t>ORDER BY `name`;</a:t>
            </a:r>
          </a:p>
        </p:txBody>
      </p:sp>
      <p:pic>
        <p:nvPicPr>
          <p:cNvPr id="9" name="Picture 8">
            <a:extLst>
              <a:ext uri="{FF2B5EF4-FFF2-40B4-BE49-F238E27FC236}">
                <a16:creationId xmlns:a16="http://schemas.microsoft.com/office/drawing/2014/main" id="{013EAB2B-E41B-4C77-BDDA-77628B022F01}"/>
              </a:ext>
            </a:extLst>
          </p:cNvPr>
          <p:cNvPicPr>
            <a:picLocks noChangeAspect="1"/>
          </p:cNvPicPr>
          <p:nvPr/>
        </p:nvPicPr>
        <p:blipFill>
          <a:blip r:embed="rId4"/>
          <a:stretch>
            <a:fillRect/>
          </a:stretch>
        </p:blipFill>
        <p:spPr>
          <a:xfrm>
            <a:off x="8446203" y="2224375"/>
            <a:ext cx="1734965" cy="3309285"/>
          </a:xfrm>
          <a:prstGeom prst="rect">
            <a:avLst/>
          </a:prstGeom>
        </p:spPr>
      </p:pic>
      <p:sp>
        <p:nvSpPr>
          <p:cNvPr id="20" name="Rectangle 19">
            <a:extLst>
              <a:ext uri="{FF2B5EF4-FFF2-40B4-BE49-F238E27FC236}">
                <a16:creationId xmlns:a16="http://schemas.microsoft.com/office/drawing/2014/main" id="{A169AD98-C651-4D99-89CC-579F324BA191}"/>
              </a:ext>
            </a:extLst>
          </p:cNvPr>
          <p:cNvSpPr/>
          <p:nvPr/>
        </p:nvSpPr>
        <p:spPr>
          <a:xfrm>
            <a:off x="8499449" y="3030391"/>
            <a:ext cx="1734964" cy="3059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21" name="Rectangle 20">
            <a:extLst>
              <a:ext uri="{FF2B5EF4-FFF2-40B4-BE49-F238E27FC236}">
                <a16:creationId xmlns:a16="http://schemas.microsoft.com/office/drawing/2014/main" id="{556D81DC-3A64-48EB-8D84-3FF4FA121147}"/>
              </a:ext>
            </a:extLst>
          </p:cNvPr>
          <p:cNvSpPr/>
          <p:nvPr/>
        </p:nvSpPr>
        <p:spPr>
          <a:xfrm>
            <a:off x="8499449" y="4406382"/>
            <a:ext cx="1734964" cy="3059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3122038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6"/>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800" dirty="0"/>
              <a:t>SQL Scalar Functions</a:t>
            </a:r>
            <a:endParaRPr sz="4800" dirty="0"/>
          </a:p>
        </p:txBody>
      </p:sp>
      <p:sp>
        <p:nvSpPr>
          <p:cNvPr id="242" name="Google Shape;242;p36"/>
          <p:cNvSpPr txBox="1">
            <a:spLocks noGrp="1"/>
          </p:cNvSpPr>
          <p:nvPr>
            <p:ph type="subTitle" idx="1"/>
          </p:nvPr>
        </p:nvSpPr>
        <p:spPr>
          <a:xfrm>
            <a:off x="913795" y="1949137"/>
            <a:ext cx="109122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0" lvl="0" indent="0" algn="l" rtl="0">
              <a:lnSpc>
                <a:spcPct val="150000"/>
              </a:lnSpc>
              <a:spcBef>
                <a:spcPts val="1000"/>
              </a:spcBef>
              <a:spcAft>
                <a:spcPts val="0"/>
              </a:spcAft>
              <a:buNone/>
            </a:pPr>
            <a:r>
              <a:rPr lang="en-US" sz="2400" u="sng" dirty="0"/>
              <a:t>String functions</a:t>
            </a:r>
            <a:r>
              <a:rPr lang="en-US" sz="2400" dirty="0"/>
              <a:t>:   </a:t>
            </a:r>
            <a:r>
              <a:rPr lang="en-US" sz="2400" dirty="0" err="1"/>
              <a:t>Concat</a:t>
            </a:r>
            <a:r>
              <a:rPr lang="en-US" sz="2400" dirty="0"/>
              <a:t>,  Length, Left, Replace, Substring, Trim, Format</a:t>
            </a:r>
            <a:endParaRPr sz="2400" dirty="0"/>
          </a:p>
          <a:p>
            <a:pPr marL="0" lvl="0" indent="0" algn="l" rtl="0">
              <a:lnSpc>
                <a:spcPct val="150000"/>
              </a:lnSpc>
              <a:spcBef>
                <a:spcPts val="1000"/>
              </a:spcBef>
              <a:spcAft>
                <a:spcPts val="0"/>
              </a:spcAft>
              <a:buNone/>
            </a:pPr>
            <a:r>
              <a:rPr lang="en-US" sz="2400" u="sng" dirty="0"/>
              <a:t>Control flow functions</a:t>
            </a:r>
            <a:r>
              <a:rPr lang="en-US" sz="2400" dirty="0"/>
              <a:t>: Case, if, </a:t>
            </a:r>
            <a:r>
              <a:rPr lang="en-US" sz="2400" dirty="0" err="1"/>
              <a:t>ifnull</a:t>
            </a:r>
            <a:endParaRPr sz="2400" dirty="0"/>
          </a:p>
          <a:p>
            <a:pPr marL="0" lvl="0" indent="0" algn="l" rtl="0">
              <a:lnSpc>
                <a:spcPct val="150000"/>
              </a:lnSpc>
              <a:spcBef>
                <a:spcPts val="1000"/>
              </a:spcBef>
              <a:spcAft>
                <a:spcPts val="0"/>
              </a:spcAft>
              <a:buNone/>
            </a:pPr>
            <a:r>
              <a:rPr lang="en-US" sz="2400" u="sng" dirty="0"/>
              <a:t>Date and Time functions</a:t>
            </a:r>
            <a:r>
              <a:rPr lang="en-US" sz="2400" dirty="0"/>
              <a:t>:  </a:t>
            </a:r>
            <a:r>
              <a:rPr lang="en-US" sz="2400" dirty="0" err="1"/>
              <a:t>Curdate</a:t>
            </a:r>
            <a:r>
              <a:rPr lang="en-US" sz="2400" dirty="0"/>
              <a:t>, </a:t>
            </a:r>
            <a:r>
              <a:rPr lang="en-US" sz="2400" dirty="0" err="1"/>
              <a:t>DateDiff</a:t>
            </a:r>
            <a:r>
              <a:rPr lang="en-US" sz="2400" dirty="0"/>
              <a:t>, Day/Month/Year, </a:t>
            </a:r>
            <a:r>
              <a:rPr lang="en-US" sz="2400" dirty="0" err="1"/>
              <a:t>DateAdd</a:t>
            </a:r>
            <a:r>
              <a:rPr lang="en-US" sz="2400" dirty="0"/>
              <a:t>, now</a:t>
            </a:r>
            <a:endParaRPr sz="2400" dirty="0"/>
          </a:p>
          <a:p>
            <a:pPr marL="0" lvl="0" indent="0" algn="l" rtl="0">
              <a:lnSpc>
                <a:spcPct val="150000"/>
              </a:lnSpc>
              <a:spcBef>
                <a:spcPts val="1000"/>
              </a:spcBef>
              <a:spcAft>
                <a:spcPts val="0"/>
              </a:spcAft>
              <a:buNone/>
            </a:pPr>
            <a:r>
              <a:rPr lang="en-US" sz="2400" u="sng" dirty="0"/>
              <a:t>Comparison functions</a:t>
            </a:r>
            <a:r>
              <a:rPr lang="en-US" sz="2400" dirty="0"/>
              <a:t>:  Coalesce, </a:t>
            </a:r>
            <a:r>
              <a:rPr lang="en-US" sz="2400" dirty="0" err="1"/>
              <a:t>isnull</a:t>
            </a:r>
            <a:endParaRPr sz="2400" dirty="0"/>
          </a:p>
          <a:p>
            <a:pPr marL="0" lvl="0" indent="0" algn="l" rtl="0">
              <a:lnSpc>
                <a:spcPct val="150000"/>
              </a:lnSpc>
              <a:spcBef>
                <a:spcPts val="1000"/>
              </a:spcBef>
              <a:spcAft>
                <a:spcPts val="0"/>
              </a:spcAft>
              <a:buNone/>
            </a:pPr>
            <a:r>
              <a:rPr lang="en-US" sz="2400" u="sng" dirty="0"/>
              <a:t>Numeric/Math functions</a:t>
            </a:r>
            <a:r>
              <a:rPr lang="en-US" sz="2400" dirty="0"/>
              <a:t>:  Format, Ceiling/Floor, Round, Truncate</a:t>
            </a:r>
            <a:endParaRPr sz="2400" dirty="0"/>
          </a:p>
          <a:p>
            <a:pPr marL="0" lvl="0" indent="0" algn="l" rtl="0">
              <a:lnSpc>
                <a:spcPct val="150000"/>
              </a:lnSpc>
              <a:spcBef>
                <a:spcPts val="1000"/>
              </a:spcBef>
              <a:spcAft>
                <a:spcPts val="0"/>
              </a:spcAft>
              <a:buNone/>
            </a:pPr>
            <a:r>
              <a:rPr lang="en-US" sz="2400" u="sng" dirty="0"/>
              <a:t>Data Types</a:t>
            </a:r>
            <a:r>
              <a:rPr lang="en-US" sz="2400" dirty="0"/>
              <a:t>:  CAST</a:t>
            </a:r>
            <a:endParaRPr sz="2400" dirty="0"/>
          </a:p>
          <a:p>
            <a:pPr marL="0" lvl="0" indent="0" algn="l" rtl="0">
              <a:lnSpc>
                <a:spcPct val="150000"/>
              </a:lnSpc>
              <a:spcBef>
                <a:spcPts val="1000"/>
              </a:spcBef>
              <a:spcAft>
                <a:spcPts val="0"/>
              </a:spcAft>
              <a:buNone/>
            </a:pPr>
            <a:endParaRPr sz="2400" dirty="0"/>
          </a:p>
        </p:txBody>
      </p:sp>
      <p:sp>
        <p:nvSpPr>
          <p:cNvPr id="243" name="Google Shape;243;p36"/>
          <p:cNvSpPr txBox="1"/>
          <p:nvPr/>
        </p:nvSpPr>
        <p:spPr>
          <a:xfrm>
            <a:off x="7103250" y="6376875"/>
            <a:ext cx="49242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u="sng"/>
              <a:t>Tutorial</a:t>
            </a:r>
            <a:r>
              <a:rPr lang="en-US"/>
              <a:t>:  http://www.mysqltutorial.org/mysql-functions.aspx</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7"/>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Numeric &amp; Comparison Functions</a:t>
            </a:r>
            <a:endParaRPr sz="4200" dirty="0"/>
          </a:p>
        </p:txBody>
      </p:sp>
      <p:sp>
        <p:nvSpPr>
          <p:cNvPr id="259" name="Google Shape;259;p37"/>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6" name="Google Shape;213;p32">
            <a:extLst>
              <a:ext uri="{FF2B5EF4-FFF2-40B4-BE49-F238E27FC236}">
                <a16:creationId xmlns:a16="http://schemas.microsoft.com/office/drawing/2014/main" id="{2F79EEC9-B518-44E1-884C-C60892D4926D}"/>
              </a:ext>
            </a:extLst>
          </p:cNvPr>
          <p:cNvGraphicFramePr/>
          <p:nvPr>
            <p:extLst>
              <p:ext uri="{D42A27DB-BD31-4B8C-83A1-F6EECF244321}">
                <p14:modId xmlns:p14="http://schemas.microsoft.com/office/powerpoint/2010/main" val="4285761547"/>
              </p:ext>
            </p:extLst>
          </p:nvPr>
        </p:nvGraphicFramePr>
        <p:xfrm>
          <a:off x="413885" y="1838262"/>
          <a:ext cx="11665819" cy="4013260"/>
        </p:xfrm>
        <a:graphic>
          <a:graphicData uri="http://schemas.openxmlformats.org/drawingml/2006/table">
            <a:tbl>
              <a:tblPr firstRow="1" bandRow="1">
                <a:noFill/>
              </a:tblPr>
              <a:tblGrid>
                <a:gridCol w="2363750">
                  <a:extLst>
                    <a:ext uri="{9D8B030D-6E8A-4147-A177-3AD203B41FA5}">
                      <a16:colId xmlns:a16="http://schemas.microsoft.com/office/drawing/2014/main" val="20000"/>
                    </a:ext>
                  </a:extLst>
                </a:gridCol>
                <a:gridCol w="4643443">
                  <a:extLst>
                    <a:ext uri="{9D8B030D-6E8A-4147-A177-3AD203B41FA5}">
                      <a16:colId xmlns:a16="http://schemas.microsoft.com/office/drawing/2014/main" val="20001"/>
                    </a:ext>
                  </a:extLst>
                </a:gridCol>
                <a:gridCol w="4658626">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dirty="0"/>
                        <a:t>Function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FORMAT                     (N, D)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Number N to a format like ‘#,###,###.##’ rounded to “D” decimal places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SELECT FORMAT(12324.2573, 3) = 12,324.257</a:t>
                      </a:r>
                      <a:endParaRPr sz="230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b="0" dirty="0">
                          <a:solidFill>
                            <a:schemeClr val="dk2"/>
                          </a:solidFill>
                        </a:rPr>
                        <a:t>CAST               (value, type)</a:t>
                      </a:r>
                      <a:endParaRPr sz="1900" b="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The CAST() function converts a value               (of any type) into the specified datatype.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SELECT CAST ('150' AS Unsigned)= 150</a:t>
                      </a:r>
                      <a:endParaRPr sz="230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IFNULL                  (expr ,</a:t>
                      </a:r>
                      <a:r>
                        <a:rPr lang="en-US" sz="1900" dirty="0" err="1">
                          <a:solidFill>
                            <a:schemeClr val="dk2"/>
                          </a:solidFill>
                        </a:rPr>
                        <a:t>alt_value</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 specified value if the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IFNULL(NULL, 500) = 500</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a:solidFill>
                            <a:schemeClr val="dk2"/>
                          </a:solidFill>
                        </a:rPr>
                        <a:t>ISNULL(exp)	</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1 or 0 depending on whether an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ISNULL(NULL) = 1</a:t>
                      </a:r>
                      <a:endParaRPr sz="190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COALESCE                (val1,val2,…,</a:t>
                      </a:r>
                      <a:r>
                        <a:rPr lang="en-US" sz="1900" dirty="0" err="1">
                          <a:solidFill>
                            <a:schemeClr val="dk2"/>
                          </a:solidFill>
                        </a:rPr>
                        <a:t>val_n</a:t>
                      </a: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Function returns the first non-null value in a list.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COALESCE(NULL, 'W3Schools.com', NULL, 'Example.com’)= 'W3Schools.com' </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bl>
          </a:graphicData>
        </a:graphic>
      </p:graphicFrame>
      <p:sp>
        <p:nvSpPr>
          <p:cNvPr id="2" name="Rectangle 1">
            <a:extLst>
              <a:ext uri="{FF2B5EF4-FFF2-40B4-BE49-F238E27FC236}">
                <a16:creationId xmlns:a16="http://schemas.microsoft.com/office/drawing/2014/main" id="{47259596-340F-4D60-AFD0-57A122168C19}"/>
              </a:ext>
            </a:extLst>
          </p:cNvPr>
          <p:cNvSpPr/>
          <p:nvPr/>
        </p:nvSpPr>
        <p:spPr>
          <a:xfrm>
            <a:off x="413885" y="5955795"/>
            <a:ext cx="11037075" cy="523220"/>
          </a:xfrm>
          <a:prstGeom prst="rect">
            <a:avLst/>
          </a:prstGeom>
        </p:spPr>
        <p:txBody>
          <a:bodyPr wrap="square">
            <a:spAutoFit/>
          </a:bodyPr>
          <a:lstStyle/>
          <a:p>
            <a:pPr lvl="0">
              <a:buSzPts val="1100"/>
            </a:pPr>
            <a:r>
              <a:rPr lang="en-US" dirty="0"/>
              <a:t>See more numeric functions at:  </a:t>
            </a:r>
            <a:r>
              <a:rPr lang="en-US" u="sng" dirty="0">
                <a:solidFill>
                  <a:schemeClr val="hlink"/>
                </a:solidFill>
                <a:hlinkClick r:id="rId3"/>
              </a:rPr>
              <a:t>https://www.w3resource.com/slides/mysql-mathematical-functions-slides-presentation.php</a:t>
            </a:r>
            <a:endParaRPr lang="en-US" u="sng" dirty="0">
              <a:solidFill>
                <a:schemeClr val="hlink"/>
              </a:solidFill>
            </a:endParaRPr>
          </a:p>
          <a:p>
            <a:pPr>
              <a:buSzPts val="1100"/>
            </a:pPr>
            <a:r>
              <a:rPr lang="en-US" dirty="0"/>
              <a:t>For CAST() data types, see:  </a:t>
            </a:r>
            <a:r>
              <a:rPr lang="en-US" dirty="0">
                <a:hlinkClick r:id="rId3"/>
              </a:rPr>
              <a:t>https://www.w3resource.com/slides/mysql-mathematical-functions-slides-presentation.php</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Ex. Numeric Functions</a:t>
            </a:r>
            <a:endParaRPr sz="4800" dirty="0"/>
          </a:p>
        </p:txBody>
      </p:sp>
      <p:sp>
        <p:nvSpPr>
          <p:cNvPr id="266" name="Google Shape;266;p38"/>
          <p:cNvSpPr txBox="1">
            <a:spLocks noGrp="1"/>
          </p:cNvSpPr>
          <p:nvPr>
            <p:ph type="subTitle" idx="1"/>
          </p:nvPr>
        </p:nvSpPr>
        <p:spPr>
          <a:xfrm>
            <a:off x="345151" y="17306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Fill-in and convert `GNPOld` values in World.Country</a:t>
            </a:r>
            <a:endParaRPr sz="3000"/>
          </a:p>
        </p:txBody>
      </p:sp>
      <p:sp>
        <p:nvSpPr>
          <p:cNvPr id="267" name="Google Shape;267;p38"/>
          <p:cNvSpPr txBox="1"/>
          <p:nvPr/>
        </p:nvSpPr>
        <p:spPr>
          <a:xfrm>
            <a:off x="865325" y="2354250"/>
            <a:ext cx="63273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dirty="0">
                <a:solidFill>
                  <a:schemeClr val="accent1"/>
                </a:solidFill>
                <a:latin typeface="Lato"/>
                <a:ea typeface="Lato"/>
                <a:cs typeface="Lato"/>
                <a:sym typeface="Lato"/>
              </a:rPr>
              <a:t>SQL Query - Undesired Types - Convert Decimal to Integer</a:t>
            </a:r>
            <a:endParaRPr sz="1800" b="1"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a:t>
            </a:r>
            <a:r>
              <a:rPr lang="en-US" sz="1800" b="1" dirty="0">
                <a:solidFill>
                  <a:srgbClr val="1155CC"/>
                </a:solidFill>
                <a:latin typeface="Lato"/>
                <a:ea typeface="Lato"/>
                <a:cs typeface="Lato"/>
                <a:sym typeface="Lato"/>
              </a:rPr>
              <a:t>CONVERT(ROUND(gnpold,0),UNSIGNED) </a:t>
            </a:r>
            <a:r>
              <a:rPr lang="en-US" sz="1800" b="1" dirty="0">
                <a:solidFill>
                  <a:schemeClr val="accent1"/>
                </a:solidFill>
                <a:latin typeface="Lato"/>
                <a:ea typeface="Lato"/>
                <a:cs typeface="Lato"/>
                <a:sym typeface="Lato"/>
              </a:rPr>
              <a:t>AS</a:t>
            </a:r>
            <a:r>
              <a:rPr lang="en-US" sz="1800" dirty="0">
                <a:solidFill>
                  <a:schemeClr val="accent1"/>
                </a:solidFill>
                <a:latin typeface="Lato"/>
                <a:ea typeface="Lato"/>
                <a:cs typeface="Lato"/>
                <a:sym typeface="Lato"/>
              </a:rPr>
              <a:t> gnpold2                       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sp>
        <p:nvSpPr>
          <p:cNvPr id="268" name="Google Shape;268;p38"/>
          <p:cNvSpPr txBox="1"/>
          <p:nvPr/>
        </p:nvSpPr>
        <p:spPr>
          <a:xfrm>
            <a:off x="5415750" y="4872900"/>
            <a:ext cx="6805200"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dirty="0">
                <a:solidFill>
                  <a:schemeClr val="accent1"/>
                </a:solidFill>
                <a:latin typeface="Lato"/>
                <a:ea typeface="Lato"/>
                <a:cs typeface="Lato"/>
                <a:sym typeface="Lato"/>
              </a:rPr>
              <a:t>SQL Query - Coalesce “0” for Null Values</a:t>
            </a:r>
            <a:endParaRPr sz="1800" b="1"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COALESCE(gnpold,0) as gnpold3                       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269" name="Google Shape;269;p38"/>
          <p:cNvPicPr preferRelativeResize="0"/>
          <p:nvPr/>
        </p:nvPicPr>
        <p:blipFill>
          <a:blip r:embed="rId3">
            <a:alphaModFix/>
          </a:blip>
          <a:stretch>
            <a:fillRect/>
          </a:stretch>
        </p:blipFill>
        <p:spPr>
          <a:xfrm>
            <a:off x="8371550" y="2206875"/>
            <a:ext cx="2575225" cy="2409475"/>
          </a:xfrm>
          <a:prstGeom prst="rect">
            <a:avLst/>
          </a:prstGeom>
          <a:noFill/>
          <a:ln>
            <a:noFill/>
          </a:ln>
        </p:spPr>
      </p:pic>
      <p:cxnSp>
        <p:nvCxnSpPr>
          <p:cNvPr id="270" name="Google Shape;270;p38"/>
          <p:cNvCxnSpPr>
            <a:cxnSpLocks/>
            <a:endCxn id="269" idx="1"/>
          </p:cNvCxnSpPr>
          <p:nvPr/>
        </p:nvCxnSpPr>
        <p:spPr>
          <a:xfrm flipV="1">
            <a:off x="6670307" y="3411613"/>
            <a:ext cx="1701243" cy="207486"/>
          </a:xfrm>
          <a:prstGeom prst="straightConnector1">
            <a:avLst/>
          </a:prstGeom>
          <a:noFill/>
          <a:ln w="9525" cap="flat" cmpd="sng">
            <a:solidFill>
              <a:schemeClr val="dk2"/>
            </a:solidFill>
            <a:prstDash val="solid"/>
            <a:round/>
            <a:headEnd type="none" w="med" len="med"/>
            <a:tailEnd type="triangle" w="med" len="med"/>
          </a:ln>
        </p:spPr>
      </p:cxnSp>
      <p:pic>
        <p:nvPicPr>
          <p:cNvPr id="271" name="Google Shape;271;p38"/>
          <p:cNvPicPr preferRelativeResize="0"/>
          <p:nvPr/>
        </p:nvPicPr>
        <p:blipFill>
          <a:blip r:embed="rId4">
            <a:alphaModFix/>
          </a:blip>
          <a:stretch>
            <a:fillRect/>
          </a:stretch>
        </p:blipFill>
        <p:spPr>
          <a:xfrm>
            <a:off x="1037975" y="4284350"/>
            <a:ext cx="3293959" cy="2409475"/>
          </a:xfrm>
          <a:prstGeom prst="rect">
            <a:avLst/>
          </a:prstGeom>
          <a:noFill/>
          <a:ln>
            <a:noFill/>
          </a:ln>
        </p:spPr>
      </p:pic>
      <p:cxnSp>
        <p:nvCxnSpPr>
          <p:cNvPr id="272" name="Google Shape;272;p38"/>
          <p:cNvCxnSpPr>
            <a:endCxn id="271" idx="3"/>
          </p:cNvCxnSpPr>
          <p:nvPr/>
        </p:nvCxnSpPr>
        <p:spPr>
          <a:xfrm rot="10800000">
            <a:off x="4331934" y="5489088"/>
            <a:ext cx="1076400" cy="179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9"/>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String Formatting Functions</a:t>
            </a:r>
            <a:endParaRPr sz="4200" dirty="0"/>
          </a:p>
        </p:txBody>
      </p:sp>
      <p:sp>
        <p:nvSpPr>
          <p:cNvPr id="278" name="Google Shape;278;p39"/>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5" name="Google Shape;213;p32">
            <a:extLst>
              <a:ext uri="{FF2B5EF4-FFF2-40B4-BE49-F238E27FC236}">
                <a16:creationId xmlns:a16="http://schemas.microsoft.com/office/drawing/2014/main" id="{FC5DBDB8-A68E-40F2-A40F-3834BB3B590C}"/>
              </a:ext>
            </a:extLst>
          </p:cNvPr>
          <p:cNvGraphicFramePr/>
          <p:nvPr>
            <p:extLst>
              <p:ext uri="{D42A27DB-BD31-4B8C-83A1-F6EECF244321}">
                <p14:modId xmlns:p14="http://schemas.microsoft.com/office/powerpoint/2010/main" val="829554483"/>
              </p:ext>
            </p:extLst>
          </p:nvPr>
        </p:nvGraphicFramePr>
        <p:xfrm>
          <a:off x="356010" y="1757237"/>
          <a:ext cx="11665819" cy="5064840"/>
        </p:xfrm>
        <a:graphic>
          <a:graphicData uri="http://schemas.openxmlformats.org/drawingml/2006/table">
            <a:tbl>
              <a:tblPr firstRow="1" bandRow="1">
                <a:noFill/>
              </a:tblPr>
              <a:tblGrid>
                <a:gridCol w="2363750">
                  <a:extLst>
                    <a:ext uri="{9D8B030D-6E8A-4147-A177-3AD203B41FA5}">
                      <a16:colId xmlns:a16="http://schemas.microsoft.com/office/drawing/2014/main" val="20000"/>
                    </a:ext>
                  </a:extLst>
                </a:gridCol>
                <a:gridCol w="4643443">
                  <a:extLst>
                    <a:ext uri="{9D8B030D-6E8A-4147-A177-3AD203B41FA5}">
                      <a16:colId xmlns:a16="http://schemas.microsoft.com/office/drawing/2014/main" val="20001"/>
                    </a:ext>
                  </a:extLst>
                </a:gridCol>
                <a:gridCol w="4658626">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a:t>Function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a:t>Description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a:t>Example</a:t>
                      </a:r>
                      <a:endParaRPr sz="180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a:solidFill>
                            <a:schemeClr val="dk2"/>
                          </a:solidFill>
                        </a:rPr>
                        <a:t>CONCAT                    (Str1,..,StrN)	</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Add two or more strings together</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CONCAT(“Jeremy ”,”T. ”, ”Bergmann”) = ‘Jeremy T. Bergmann’</a:t>
                      </a:r>
                      <a:endParaRPr sz="2300" dirty="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INSTR (</a:t>
                      </a:r>
                      <a:r>
                        <a:rPr lang="en-US" sz="1900" dirty="0" err="1">
                          <a:solidFill>
                            <a:schemeClr val="dk2"/>
                          </a:solidFill>
                        </a:rPr>
                        <a:t>orig</a:t>
                      </a:r>
                      <a:r>
                        <a:rPr lang="en-US" sz="1900" dirty="0">
                          <a:solidFill>
                            <a:schemeClr val="dk2"/>
                          </a:solidFill>
                        </a:rPr>
                        <a:t>, </a:t>
                      </a:r>
                      <a:r>
                        <a:rPr lang="en-US" sz="1900" dirty="0" err="1">
                          <a:solidFill>
                            <a:schemeClr val="dk2"/>
                          </a:solidFill>
                        </a:rPr>
                        <a:t>substr</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an integer which indicates the position of the first occurrence of the </a:t>
                      </a:r>
                      <a:r>
                        <a:rPr lang="en-US" sz="1900" dirty="0" err="1">
                          <a:solidFill>
                            <a:schemeClr val="dk2"/>
                          </a:solidFill>
                        </a:rPr>
                        <a:t>substr</a:t>
                      </a:r>
                      <a:r>
                        <a:rPr lang="en-US" sz="1900" dirty="0">
                          <a:solidFill>
                            <a:schemeClr val="dk2"/>
                          </a:solidFill>
                        </a:rPr>
                        <a:t>.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INSTR('</a:t>
                      </a:r>
                      <a:r>
                        <a:rPr lang="en-US" sz="1900" dirty="0" err="1">
                          <a:solidFill>
                            <a:schemeClr val="dk2"/>
                          </a:solidFill>
                        </a:rPr>
                        <a:t>myteststring</a:t>
                      </a:r>
                      <a:r>
                        <a:rPr lang="en-US" sz="1900" dirty="0">
                          <a:solidFill>
                            <a:schemeClr val="dk2"/>
                          </a:solidFill>
                        </a:rPr>
                        <a:t>','</a:t>
                      </a:r>
                      <a:r>
                        <a:rPr lang="en-US" sz="1900" dirty="0" err="1">
                          <a:solidFill>
                            <a:schemeClr val="dk2"/>
                          </a:solidFill>
                        </a:rPr>
                        <a:t>st</a:t>
                      </a:r>
                      <a:r>
                        <a:rPr lang="en-US" sz="1900" dirty="0">
                          <a:solidFill>
                            <a:schemeClr val="dk2"/>
                          </a:solidFill>
                        </a:rPr>
                        <a:t>') = 5</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TRIM (expr ,</a:t>
                      </a:r>
                      <a:r>
                        <a:rPr lang="en-US" sz="1900" dirty="0" err="1">
                          <a:solidFill>
                            <a:schemeClr val="dk2"/>
                          </a:solidFill>
                        </a:rPr>
                        <a:t>alt_value</a:t>
                      </a:r>
                      <a:r>
                        <a:rPr lang="en-US" sz="1900" dirty="0">
                          <a:solidFill>
                            <a:schemeClr val="dk2"/>
                          </a:solidFill>
                        </a:rPr>
                        <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string after removing all prefixes or suffixes from the given string.</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TRIM(LEADING 'leading' FROM '</a:t>
                      </a:r>
                      <a:r>
                        <a:rPr lang="en-US" sz="1900" dirty="0" err="1">
                          <a:solidFill>
                            <a:schemeClr val="dk2"/>
                          </a:solidFill>
                        </a:rPr>
                        <a:t>leadingtext</a:t>
                      </a:r>
                      <a:r>
                        <a:rPr lang="en-US" sz="1900" dirty="0">
                          <a:solidFill>
                            <a:schemeClr val="dk2"/>
                          </a:solidFill>
                        </a:rPr>
                        <a:t>' ) = ‘text’</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REPLACE (str, find, sub)</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replaces all the occurrences of a substring within a string</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REPLACE('w3resource','ur','r') = ‘w3resorce’ </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LCASE(str), UCASE(str)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converts the characters of a string to lower/upper case characters.</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LCASE('MYTESTSTRING') = ‘</a:t>
                      </a:r>
                      <a:r>
                        <a:rPr lang="en-US" sz="1900" dirty="0" err="1">
                          <a:solidFill>
                            <a:schemeClr val="dk2"/>
                          </a:solidFill>
                        </a:rPr>
                        <a:t>myteststring</a:t>
                      </a:r>
                      <a:r>
                        <a:rPr lang="en-US" sz="1900" dirty="0">
                          <a:solidFill>
                            <a:schemeClr val="dk2"/>
                          </a:solidFill>
                        </a:rPr>
                        <a:t>’  </a:t>
                      </a:r>
                      <a:endParaRPr sz="1900" dirty="0">
                        <a:solidFill>
                          <a:schemeClr val="dk2"/>
                        </a:solidFill>
                      </a:endParaRPr>
                    </a:p>
                  </a:txBody>
                  <a:tcPr marL="91450" marR="91450" marT="45725" marB="45725"/>
                </a:tc>
                <a:extLst>
                  <a:ext uri="{0D108BD9-81ED-4DB2-BD59-A6C34878D82A}">
                    <a16:rowId xmlns:a16="http://schemas.microsoft.com/office/drawing/2014/main" val="10005"/>
                  </a:ext>
                </a:extLst>
              </a:tr>
              <a:tr h="370850">
                <a:tc>
                  <a:txBody>
                    <a:bodyPr/>
                    <a:lstStyle/>
                    <a:p>
                      <a:pPr marL="0" lvl="0" indent="0" algn="l" rtl="0">
                        <a:spcBef>
                          <a:spcPts val="0"/>
                        </a:spcBef>
                        <a:spcAft>
                          <a:spcPts val="0"/>
                        </a:spcAft>
                        <a:buNone/>
                      </a:pPr>
                      <a:r>
                        <a:rPr lang="en-US" sz="1900">
                          <a:solidFill>
                            <a:schemeClr val="dk2"/>
                          </a:solidFill>
                        </a:rPr>
                        <a:t>LENGTH(str)</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length of a given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LENGTH(‘Bergmann’) = 8</a:t>
                      </a:r>
                      <a:endParaRPr sz="1900" dirty="0">
                        <a:solidFill>
                          <a:schemeClr val="dk2"/>
                        </a:solidFill>
                      </a:endParaRPr>
                    </a:p>
                  </a:txBody>
                  <a:tcPr marL="91450" marR="91450" marT="45725" marB="45725"/>
                </a:tc>
                <a:extLst>
                  <a:ext uri="{0D108BD9-81ED-4DB2-BD59-A6C34878D82A}">
                    <a16:rowId xmlns:a16="http://schemas.microsoft.com/office/drawing/2014/main" val="3705575703"/>
                  </a:ext>
                </a:extLst>
              </a:tr>
              <a:tr h="370850">
                <a:tc>
                  <a:txBody>
                    <a:bodyPr/>
                    <a:lstStyle/>
                    <a:p>
                      <a:pPr marL="0" lvl="0" indent="0" algn="l" rtl="0">
                        <a:spcBef>
                          <a:spcPts val="0"/>
                        </a:spcBef>
                        <a:spcAft>
                          <a:spcPts val="0"/>
                        </a:spcAft>
                        <a:buNone/>
                      </a:pPr>
                      <a:r>
                        <a:rPr lang="en-US" sz="1900" dirty="0">
                          <a:solidFill>
                            <a:schemeClr val="dk2"/>
                          </a:solidFill>
                        </a:rPr>
                        <a:t>SUBSTRING                            (str, start, length)</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Extracts some characters from a string</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it-IT" sz="1900" dirty="0">
                          <a:solidFill>
                            <a:schemeClr val="dk2"/>
                          </a:solidFill>
                        </a:rPr>
                        <a:t>SUBSTRING('SQL Tutorial', 1, 3) = SQL</a:t>
                      </a:r>
                      <a:endParaRPr sz="1900" dirty="0">
                        <a:solidFill>
                          <a:schemeClr val="dk2"/>
                        </a:solidFill>
                      </a:endParaRPr>
                    </a:p>
                  </a:txBody>
                  <a:tcPr marL="91450" marR="91450" marT="45725" marB="45725"/>
                </a:tc>
                <a:extLst>
                  <a:ext uri="{0D108BD9-81ED-4DB2-BD59-A6C34878D82A}">
                    <a16:rowId xmlns:a16="http://schemas.microsoft.com/office/drawing/2014/main" val="3356699836"/>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40"/>
          <p:cNvSpPr txBox="1">
            <a:spLocks noGrp="1"/>
          </p:cNvSpPr>
          <p:nvPr>
            <p:ph type="ctrTitle"/>
          </p:nvPr>
        </p:nvSpPr>
        <p:spPr>
          <a:xfrm>
            <a:off x="972825" y="697317"/>
            <a:ext cx="10250700" cy="2219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4800" dirty="0"/>
              <a:t>Appendix B – Functions</a:t>
            </a:r>
            <a:endParaRPr sz="4800" dirty="0"/>
          </a:p>
        </p:txBody>
      </p:sp>
      <p:sp>
        <p:nvSpPr>
          <p:cNvPr id="2" name="Rectangle 1">
            <a:extLst>
              <a:ext uri="{FF2B5EF4-FFF2-40B4-BE49-F238E27FC236}">
                <a16:creationId xmlns:a16="http://schemas.microsoft.com/office/drawing/2014/main" id="{BCB4BAF3-50DB-4C6B-8297-FDD3A9D2D227}"/>
              </a:ext>
            </a:extLst>
          </p:cNvPr>
          <p:cNvSpPr/>
          <p:nvPr/>
        </p:nvSpPr>
        <p:spPr>
          <a:xfrm>
            <a:off x="360608" y="1807167"/>
            <a:ext cx="11552350" cy="4855945"/>
          </a:xfrm>
          <a:prstGeom prst="rect">
            <a:avLst/>
          </a:prstGeom>
        </p:spPr>
        <p:txBody>
          <a:bodyPr wrap="square">
            <a:spAutoFit/>
          </a:bodyPr>
          <a:lstStyle/>
          <a:p>
            <a:pPr>
              <a:lnSpc>
                <a:spcPct val="120000"/>
              </a:lnSpc>
            </a:pPr>
            <a:r>
              <a:rPr lang="en-US" altLang="en-US" sz="2000" b="1" dirty="0">
                <a:latin typeface="Lato" panose="020B0604020202020204" charset="0"/>
              </a:rPr>
              <a:t>Definition:</a:t>
            </a:r>
            <a:r>
              <a:rPr lang="en-US" altLang="en-US" sz="2000" dirty="0">
                <a:latin typeface="Lato" panose="020B0604020202020204" charset="0"/>
              </a:rPr>
              <a:t> routines that return values (usually in select statement) and may take input parameters, called explicitly.</a:t>
            </a:r>
          </a:p>
          <a:p>
            <a:pPr>
              <a:lnSpc>
                <a:spcPct val="120000"/>
              </a:lnSpc>
            </a:pPr>
            <a:endParaRPr lang="en-US" altLang="en-US" sz="2000" dirty="0">
              <a:latin typeface="Lato" panose="020B0604020202020204" charset="0"/>
            </a:endParaRPr>
          </a:p>
          <a:p>
            <a:pPr>
              <a:lnSpc>
                <a:spcPct val="120000"/>
              </a:lnSpc>
            </a:pP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CREATE</a:t>
            </a:r>
            <a:r>
              <a:rPr lang="en-US" altLang="en-US" sz="2000" dirty="0">
                <a:latin typeface="Lato" panose="020B0604020202020204" charset="0"/>
                <a:cs typeface="Courier New" panose="02070309020205020404" pitchFamily="49" charset="0"/>
              </a:rPr>
              <a:t> </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FUNCTION</a:t>
            </a:r>
            <a:r>
              <a:rPr lang="en-US" altLang="en-US" sz="2000" dirty="0">
                <a:solidFill>
                  <a:srgbClr val="555555"/>
                </a:solidFill>
                <a:latin typeface="Lato" panose="020B0604020202020204" charset="0"/>
                <a:cs typeface="Courier New" panose="02070309020205020404" pitchFamily="49" charset="0"/>
              </a:rPr>
              <a:t> </a:t>
            </a:r>
            <a:r>
              <a:rPr lang="en-US" altLang="en-US" sz="2000" dirty="0" err="1">
                <a:solidFill>
                  <a:srgbClr val="555555"/>
                </a:solidFill>
                <a:latin typeface="Lato" panose="020B0604020202020204" charset="0"/>
                <a:cs typeface="Courier New" panose="02070309020205020404" pitchFamily="49" charset="0"/>
              </a:rPr>
              <a:t>function_name</a:t>
            </a:r>
            <a:r>
              <a:rPr lang="en-US" altLang="en-US" sz="2000" dirty="0">
                <a:solidFill>
                  <a:srgbClr val="555555"/>
                </a:solidFill>
                <a:latin typeface="Lato" panose="020B0604020202020204" charset="0"/>
                <a:cs typeface="Courier New" panose="02070309020205020404" pitchFamily="49" charset="0"/>
              </a:rPr>
              <a:t>(</a:t>
            </a:r>
            <a:r>
              <a:rPr lang="en-US" altLang="en-US" sz="2000" dirty="0" err="1">
                <a:solidFill>
                  <a:srgbClr val="555555"/>
                </a:solidFill>
                <a:latin typeface="Lato" panose="020B0604020202020204" charset="0"/>
                <a:cs typeface="Courier New" panose="02070309020205020404" pitchFamily="49" charset="0"/>
              </a:rPr>
              <a:t>variable_name</a:t>
            </a:r>
            <a:r>
              <a:rPr lang="en-US" altLang="en-US" sz="2000" dirty="0">
                <a:solidFill>
                  <a:srgbClr val="555555"/>
                </a:solidFill>
                <a:latin typeface="Lato" panose="020B0604020202020204" charset="0"/>
                <a:cs typeface="Courier New" panose="02070309020205020404" pitchFamily="49" charset="0"/>
              </a:rPr>
              <a:t> </a:t>
            </a:r>
            <a:r>
              <a:rPr lang="en-US" altLang="en-US" sz="2000" dirty="0" err="1">
                <a:solidFill>
                  <a:srgbClr val="383DBA"/>
                </a:solidFill>
                <a:latin typeface="Lato" panose="020B0604020202020204" charset="0"/>
                <a:ea typeface="ヒラギノ角ゴ Pro W3" pitchFamily="-105" charset="-128"/>
                <a:cs typeface="Courier New" panose="02070309020205020404" pitchFamily="49" charset="0"/>
              </a:rPr>
              <a:t>data_type</a:t>
            </a:r>
            <a:r>
              <a:rPr lang="en-US" altLang="en-US" sz="2000" dirty="0">
                <a:solidFill>
                  <a:srgbClr val="555555"/>
                </a:solidFill>
                <a:latin typeface="Lato" panose="020B0604020202020204" charset="0"/>
                <a:cs typeface="Courier New" panose="02070309020205020404" pitchFamily="49" charset="0"/>
              </a:rPr>
              <a:t>, ...) </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RETURNS</a:t>
            </a:r>
            <a:r>
              <a:rPr lang="en-US" altLang="en-US" sz="2000" dirty="0">
                <a:latin typeface="Lato" panose="020B0604020202020204" charset="0"/>
                <a:cs typeface="Courier New" panose="02070309020205020404" pitchFamily="49" charset="0"/>
              </a:rPr>
              <a:t> </a:t>
            </a:r>
            <a:r>
              <a:rPr lang="en-US" altLang="en-US" sz="2000" dirty="0" err="1">
                <a:solidFill>
                  <a:srgbClr val="383DBA"/>
                </a:solidFill>
                <a:latin typeface="Lato" panose="020B0604020202020204" charset="0"/>
                <a:ea typeface="ヒラギノ角ゴ Pro W3" pitchFamily="-105" charset="-128"/>
                <a:cs typeface="Courier New" panose="02070309020205020404" pitchFamily="49" charset="0"/>
              </a:rPr>
              <a:t>data_type</a:t>
            </a:r>
            <a:endParaRPr lang="en-US" altLang="en-US" sz="2000" dirty="0">
              <a:solidFill>
                <a:srgbClr val="383DBA"/>
              </a:solidFill>
              <a:latin typeface="Lato" panose="020B0604020202020204" charset="0"/>
              <a:ea typeface="ヒラギノ角ゴ Pro W3" pitchFamily="-105" charset="-128"/>
              <a:cs typeface="Courier New" panose="02070309020205020404" pitchFamily="49" charset="0"/>
            </a:endParaRPr>
          </a:p>
          <a:p>
            <a:pPr>
              <a:lnSpc>
                <a:spcPct val="120000"/>
              </a:lnSpc>
            </a:pP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BEGIN</a:t>
            </a:r>
          </a:p>
          <a:p>
            <a:pPr>
              <a:lnSpc>
                <a:spcPct val="120000"/>
              </a:lnSpc>
            </a:pPr>
            <a:r>
              <a:rPr lang="en-US" altLang="en-US" sz="2000" dirty="0">
                <a:latin typeface="Lato" panose="020B0604020202020204" charset="0"/>
                <a:cs typeface="Courier New" panose="02070309020205020404" pitchFamily="49" charset="0"/>
              </a:rPr>
              <a:t>  </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DECLARE</a:t>
            </a:r>
            <a:r>
              <a:rPr lang="en-US" altLang="en-US" sz="2000" dirty="0">
                <a:latin typeface="Lato" panose="020B0604020202020204" charset="0"/>
                <a:cs typeface="Courier New" panose="02070309020205020404" pitchFamily="49" charset="0"/>
              </a:rPr>
              <a:t> </a:t>
            </a:r>
            <a:r>
              <a:rPr lang="en-US" altLang="en-US" sz="2000" dirty="0" err="1">
                <a:solidFill>
                  <a:srgbClr val="555555"/>
                </a:solidFill>
                <a:latin typeface="Lato" panose="020B0604020202020204" charset="0"/>
                <a:cs typeface="Courier New" panose="02070309020205020404" pitchFamily="49" charset="0"/>
              </a:rPr>
              <a:t>variables|cursors|constants</a:t>
            </a:r>
            <a:r>
              <a:rPr lang="en-US" altLang="en-US" sz="2000" dirty="0">
                <a:solidFill>
                  <a:srgbClr val="555555"/>
                </a:solidFill>
                <a:latin typeface="Lato" panose="020B0604020202020204" charset="0"/>
                <a:cs typeface="Courier New" panose="02070309020205020404" pitchFamily="49" charset="0"/>
              </a:rPr>
              <a:t>;</a:t>
            </a:r>
          </a:p>
          <a:p>
            <a:pPr>
              <a:lnSpc>
                <a:spcPct val="120000"/>
              </a:lnSpc>
            </a:pPr>
            <a:r>
              <a:rPr lang="en-US" altLang="en-US" sz="2000" dirty="0">
                <a:solidFill>
                  <a:srgbClr val="555555"/>
                </a:solidFill>
                <a:latin typeface="Lato" panose="020B0604020202020204" charset="0"/>
                <a:cs typeface="Courier New" panose="02070309020205020404" pitchFamily="49" charset="0"/>
              </a:rPr>
              <a:t>  ... Insert your code here</a:t>
            </a:r>
          </a:p>
          <a:p>
            <a:pPr>
              <a:lnSpc>
                <a:spcPct val="120000"/>
              </a:lnSpc>
            </a:pPr>
            <a:r>
              <a:rPr lang="en-US" altLang="en-US" sz="2000" dirty="0">
                <a:latin typeface="Lato" panose="020B0604020202020204" charset="0"/>
                <a:cs typeface="Courier New" panose="02070309020205020404" pitchFamily="49" charset="0"/>
              </a:rPr>
              <a:t>  </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RETURN</a:t>
            </a:r>
            <a:r>
              <a:rPr lang="en-US" altLang="en-US" sz="2000" dirty="0">
                <a:solidFill>
                  <a:srgbClr val="555555"/>
                </a:solidFill>
                <a:latin typeface="Lato" panose="020B0604020202020204" charset="0"/>
                <a:cs typeface="Courier New" panose="02070309020205020404" pitchFamily="49" charset="0"/>
              </a:rPr>
              <a:t> (variable);</a:t>
            </a:r>
          </a:p>
          <a:p>
            <a:pPr>
              <a:lnSpc>
                <a:spcPct val="120000"/>
              </a:lnSpc>
            </a:pP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END</a:t>
            </a:r>
            <a:r>
              <a:rPr lang="en-US" altLang="en-US" sz="2000" dirty="0">
                <a:solidFill>
                  <a:srgbClr val="555555"/>
                </a:solidFill>
                <a:latin typeface="Lato" panose="020B0604020202020204" charset="0"/>
                <a:cs typeface="Courier New" panose="02070309020205020404" pitchFamily="49" charset="0"/>
              </a:rPr>
              <a:t>$$</a:t>
            </a:r>
          </a:p>
          <a:p>
            <a:pPr>
              <a:lnSpc>
                <a:spcPct val="120000"/>
              </a:lnSpc>
            </a:pPr>
            <a:r>
              <a:rPr lang="en-US" sz="2000" dirty="0">
                <a:solidFill>
                  <a:srgbClr val="383DBA"/>
                </a:solidFill>
                <a:latin typeface="Lato" panose="020B0604020202020204" charset="0"/>
                <a:ea typeface="ヒラギノ角ゴ Pro W3" pitchFamily="-105" charset="-128"/>
                <a:cs typeface="Courier New" panose="02070309020205020404" pitchFamily="49" charset="0"/>
              </a:rPr>
              <a:t>DELIMITER</a:t>
            </a:r>
            <a:r>
              <a:rPr lang="en-US" sz="2000" dirty="0">
                <a:solidFill>
                  <a:srgbClr val="555555"/>
                </a:solidFill>
                <a:latin typeface="Lato" panose="020B0604020202020204" charset="0"/>
                <a:cs typeface="Courier New" panose="02070309020205020404" pitchFamily="49" charset="0"/>
              </a:rPr>
              <a:t> ;</a:t>
            </a:r>
            <a:endParaRPr lang="en-US" altLang="en-US" sz="2000" dirty="0">
              <a:solidFill>
                <a:srgbClr val="555555"/>
              </a:solidFill>
              <a:latin typeface="Lato" panose="020B0604020202020204" charset="0"/>
              <a:cs typeface="Courier New" panose="02070309020205020404" pitchFamily="49" charset="0"/>
            </a:endParaRPr>
          </a:p>
          <a:p>
            <a:pPr>
              <a:lnSpc>
                <a:spcPct val="120000"/>
              </a:lnSpc>
            </a:pPr>
            <a:endParaRPr lang="en-US" sz="2000" dirty="0">
              <a:latin typeface="Lato" panose="020B0604020202020204" charset="0"/>
              <a:cs typeface="Courier New" panose="02070309020205020404" pitchFamily="49" charset="0"/>
            </a:endParaRPr>
          </a:p>
          <a:p>
            <a:pPr>
              <a:lnSpc>
                <a:spcPct val="120000"/>
              </a:lnSpc>
            </a:pPr>
            <a:r>
              <a:rPr lang="en-US" altLang="en-US" sz="2000" dirty="0">
                <a:latin typeface="Lato" panose="020B0604020202020204" charset="0"/>
              </a:rPr>
              <a:t>Call the function:</a:t>
            </a:r>
            <a:r>
              <a:rPr lang="en-US" altLang="en-US" sz="2000" i="1" dirty="0">
                <a:latin typeface="Lato" panose="020B0604020202020204" charset="0"/>
              </a:rPr>
              <a:t> </a:t>
            </a:r>
          </a:p>
          <a:p>
            <a:pPr>
              <a:lnSpc>
                <a:spcPct val="120000"/>
              </a:lnSpc>
            </a:pPr>
            <a:r>
              <a:rPr lang="en-US" sz="2000" dirty="0">
                <a:solidFill>
                  <a:srgbClr val="383DBA"/>
                </a:solidFill>
                <a:latin typeface="Lato" panose="020B0604020202020204" charset="0"/>
                <a:ea typeface="ヒラギノ角ゴ Pro W3" pitchFamily="-105" charset="-128"/>
                <a:cs typeface="Courier New" panose="02070309020205020404" pitchFamily="49" charset="0"/>
              </a:rPr>
              <a:t>SELECT</a:t>
            </a:r>
            <a:r>
              <a:rPr lang="en-US" sz="2000" dirty="0">
                <a:latin typeface="Lato" panose="020B0604020202020204" charset="0"/>
                <a:cs typeface="Courier New" panose="02070309020205020404" pitchFamily="49" charset="0"/>
              </a:rPr>
              <a:t> </a:t>
            </a:r>
            <a:r>
              <a:rPr lang="en-US" sz="2000" dirty="0" err="1">
                <a:solidFill>
                  <a:srgbClr val="555555"/>
                </a:solidFill>
                <a:latin typeface="Lato" panose="020B0604020202020204" charset="0"/>
                <a:cs typeface="Courier New" panose="02070309020205020404" pitchFamily="49" charset="0"/>
              </a:rPr>
              <a:t>function_name</a:t>
            </a:r>
            <a:r>
              <a:rPr lang="en-US" sz="2000" dirty="0">
                <a:solidFill>
                  <a:srgbClr val="555555"/>
                </a:solidFill>
                <a:latin typeface="Lato" panose="020B0604020202020204" charset="0"/>
                <a:cs typeface="Courier New" panose="02070309020205020404" pitchFamily="49" charset="0"/>
              </a:rPr>
              <a:t>(variable</a:t>
            </a:r>
            <a:r>
              <a:rPr lang="en-US" altLang="en-US" sz="2000" dirty="0">
                <a:solidFill>
                  <a:srgbClr val="555555"/>
                </a:solidFill>
                <a:latin typeface="Lato" panose="020B0604020202020204" charset="0"/>
                <a:cs typeface="Courier New" panose="02070309020205020404" pitchFamily="49" charset="0"/>
              </a:rPr>
              <a:t>) </a:t>
            </a:r>
            <a:r>
              <a:rPr lang="en-US" altLang="en-US" sz="2000" dirty="0">
                <a:solidFill>
                  <a:srgbClr val="383DBA"/>
                </a:solidFill>
                <a:latin typeface="Lato" panose="020B0604020202020204" charset="0"/>
                <a:ea typeface="ヒラギノ角ゴ Pro W3" pitchFamily="-105" charset="-128"/>
                <a:cs typeface="Courier New" panose="02070309020205020404" pitchFamily="49" charset="0"/>
              </a:rPr>
              <a:t>FROM DUAL</a:t>
            </a:r>
            <a:r>
              <a:rPr lang="en-US" altLang="en-US" sz="2000" dirty="0">
                <a:solidFill>
                  <a:srgbClr val="555555"/>
                </a:solidFill>
                <a:latin typeface="Lato" panose="020B0604020202020204" charset="0"/>
                <a:cs typeface="Courier New" panose="02070309020205020404" pitchFamily="49" charset="0"/>
              </a:rPr>
              <a:t>;</a:t>
            </a:r>
          </a:p>
        </p:txBody>
      </p:sp>
    </p:spTree>
    <p:extLst>
      <p:ext uri="{BB962C8B-B14F-4D97-AF65-F5344CB8AC3E}">
        <p14:creationId xmlns:p14="http://schemas.microsoft.com/office/powerpoint/2010/main" val="1464790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40"/>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a:t>Ex. String Functions</a:t>
            </a:r>
            <a:endParaRPr sz="4800"/>
          </a:p>
        </p:txBody>
      </p:sp>
      <p:sp>
        <p:nvSpPr>
          <p:cNvPr id="285" name="Google Shape;285;p40"/>
          <p:cNvSpPr txBox="1">
            <a:spLocks noGrp="1"/>
          </p:cNvSpPr>
          <p:nvPr>
            <p:ph type="subTitle" idx="1"/>
          </p:nvPr>
        </p:nvSpPr>
        <p:spPr>
          <a:xfrm>
            <a:off x="345151" y="1730600"/>
            <a:ext cx="116628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Convert USA City &amp; State Names to “City, St.” in World.City</a:t>
            </a:r>
            <a:endParaRPr sz="3000"/>
          </a:p>
        </p:txBody>
      </p:sp>
      <p:sp>
        <p:nvSpPr>
          <p:cNvPr id="286" name="Google Shape;286;p40"/>
          <p:cNvSpPr txBox="1"/>
          <p:nvPr/>
        </p:nvSpPr>
        <p:spPr>
          <a:xfrm>
            <a:off x="169794" y="2259950"/>
            <a:ext cx="6822306"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u="sng" dirty="0">
                <a:solidFill>
                  <a:schemeClr val="bg2"/>
                </a:solidFill>
                <a:latin typeface="Lato"/>
                <a:ea typeface="Lato"/>
                <a:cs typeface="Lato"/>
                <a:sym typeface="Lato"/>
              </a:rPr>
              <a:t>SQL Query </a:t>
            </a:r>
            <a:endParaRPr sz="1800" b="1" u="sng" dirty="0">
              <a:solidFill>
                <a:schemeClr val="bg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SELECT `name` AS city, district AS state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CONCAT(`name`,</a:t>
            </a:r>
            <a:r>
              <a:rPr lang="en-US" sz="2000" dirty="0">
                <a:solidFill>
                  <a:schemeClr val="dk2"/>
                </a:solidFill>
                <a:latin typeface="Roboto Mono"/>
                <a:ea typeface="Roboto Mono"/>
                <a:cs typeface="Roboto Mono"/>
                <a:sym typeface="Roboto Mono"/>
              </a:rPr>
              <a:t> ‘,’</a:t>
            </a:r>
            <a:r>
              <a:rPr lang="en-US" sz="2000" dirty="0">
                <a:solidFill>
                  <a:schemeClr val="dk2"/>
                </a:solidFill>
                <a:latin typeface="Lato"/>
                <a:ea typeface="Lato"/>
                <a:cs typeface="Lato"/>
                <a:sym typeface="Lato"/>
              </a:rPr>
              <a:t>,  district) AS </a:t>
            </a:r>
            <a:r>
              <a:rPr lang="en-US" sz="2000" dirty="0" err="1">
                <a:solidFill>
                  <a:schemeClr val="dk2"/>
                </a:solidFill>
                <a:latin typeface="Lato"/>
                <a:ea typeface="Lato"/>
                <a:cs typeface="Lato"/>
                <a:sym typeface="Lato"/>
              </a:rPr>
              <a:t>city_state_full</a:t>
            </a:r>
            <a:r>
              <a:rPr lang="en-US" sz="2000" dirty="0">
                <a:solidFill>
                  <a:schemeClr val="dk2"/>
                </a:solidFill>
                <a:latin typeface="Lato"/>
                <a:ea typeface="Lato"/>
                <a:cs typeface="Lato"/>
                <a:sym typeface="Lato"/>
              </a:rPr>
              <a:t>,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CASE WHEN district = 'New York’ THEN 'NY’</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WHEN </a:t>
            </a:r>
            <a:r>
              <a:rPr lang="en-US" sz="2000" dirty="0">
                <a:solidFill>
                  <a:srgbClr val="0000FF"/>
                </a:solidFill>
                <a:latin typeface="Lato"/>
                <a:ea typeface="Lato"/>
                <a:cs typeface="Lato"/>
                <a:sym typeface="Lato"/>
              </a:rPr>
              <a:t>INSTR(district,'</a:t>
            </a:r>
            <a:r>
              <a:rPr lang="en-US" sz="2000" dirty="0" err="1">
                <a:solidFill>
                  <a:srgbClr val="0000FF"/>
                </a:solidFill>
                <a:latin typeface="Lato"/>
                <a:ea typeface="Lato"/>
                <a:cs typeface="Lato"/>
                <a:sym typeface="Lato"/>
              </a:rPr>
              <a:t>Tex</a:t>
            </a:r>
            <a:r>
              <a:rPr lang="en-US" sz="2000" dirty="0">
                <a:solidFill>
                  <a:srgbClr val="0000FF"/>
                </a:solidFill>
                <a:latin typeface="Lato"/>
                <a:ea typeface="Lato"/>
                <a:cs typeface="Lato"/>
                <a:sym typeface="Lato"/>
              </a:rPr>
              <a:t>') then 'TX’</a:t>
            </a: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WHEN district = 'Arizona’ THEN                          </a:t>
            </a:r>
            <a:r>
              <a:rPr lang="en-US" sz="2000" dirty="0">
                <a:solidFill>
                  <a:srgbClr val="0000CD"/>
                </a:solidFill>
                <a:latin typeface="Lato"/>
                <a:ea typeface="Lato"/>
                <a:cs typeface="Lato"/>
                <a:sym typeface="Lato"/>
              </a:rPr>
              <a:t>REPLACE(district, 'Arizona', 'AZ’)</a:t>
            </a:r>
          </a:p>
          <a:p>
            <a:pPr>
              <a:lnSpc>
                <a:spcPct val="115000"/>
              </a:lnSpc>
            </a:pPr>
            <a:r>
              <a:rPr lang="en-US" sz="2000" dirty="0">
                <a:solidFill>
                  <a:schemeClr val="dk2"/>
                </a:solidFill>
                <a:latin typeface="Lato"/>
                <a:ea typeface="Lato"/>
                <a:cs typeface="Lato"/>
                <a:sym typeface="Lato"/>
              </a:rPr>
              <a:t>WHEN </a:t>
            </a:r>
            <a:r>
              <a:rPr lang="en-US" sz="2000" dirty="0">
                <a:solidFill>
                  <a:srgbClr val="0000CD"/>
                </a:solidFill>
                <a:latin typeface="Lato"/>
                <a:ea typeface="Lato"/>
                <a:cs typeface="Lato"/>
                <a:sym typeface="Lato"/>
              </a:rPr>
              <a:t>TRIM(LEADING 'Penn’ FROM district) = '</a:t>
            </a:r>
            <a:r>
              <a:rPr lang="en-US" sz="2000" dirty="0" err="1">
                <a:solidFill>
                  <a:srgbClr val="0000CD"/>
                </a:solidFill>
                <a:latin typeface="Lato"/>
                <a:ea typeface="Lato"/>
                <a:cs typeface="Lato"/>
                <a:sym typeface="Lato"/>
              </a:rPr>
              <a:t>sylvania</a:t>
            </a:r>
            <a:r>
              <a:rPr lang="en-US" sz="2000" dirty="0">
                <a:solidFill>
                  <a:srgbClr val="0000CD"/>
                </a:solidFill>
                <a:latin typeface="Lato"/>
                <a:ea typeface="Lato"/>
                <a:cs typeface="Lato"/>
                <a:sym typeface="Lato"/>
              </a:rPr>
              <a:t>’</a:t>
            </a:r>
            <a:r>
              <a:rPr lang="en-US" sz="2000" dirty="0">
                <a:solidFill>
                  <a:srgbClr val="1155CC"/>
                </a:solidFill>
                <a:latin typeface="Lato"/>
                <a:ea typeface="Lato"/>
                <a:cs typeface="Lato"/>
                <a:sym typeface="Lato"/>
              </a:rPr>
              <a:t> </a:t>
            </a:r>
            <a:r>
              <a:rPr lang="en-US" sz="2000" dirty="0">
                <a:solidFill>
                  <a:schemeClr val="dk2"/>
                </a:solidFill>
                <a:latin typeface="Lato"/>
                <a:ea typeface="Lato"/>
                <a:cs typeface="Lato"/>
                <a:sym typeface="Lato"/>
              </a:rPr>
              <a:t>THEN 'PA’</a:t>
            </a:r>
            <a:endParaRPr sz="2000" dirty="0">
              <a:solidFill>
                <a:srgbClr val="0000CD"/>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ELSE </a:t>
            </a:r>
            <a:r>
              <a:rPr lang="en-US" sz="2000" dirty="0">
                <a:solidFill>
                  <a:srgbClr val="0000FF"/>
                </a:solidFill>
                <a:latin typeface="Lato"/>
                <a:ea typeface="Lato"/>
                <a:cs typeface="Lato"/>
                <a:sym typeface="Lato"/>
              </a:rPr>
              <a:t>UPPER(LEFT(district,2)) </a:t>
            </a:r>
            <a:r>
              <a:rPr lang="en-US" sz="2000" dirty="0">
                <a:solidFill>
                  <a:schemeClr val="dk2"/>
                </a:solidFill>
                <a:latin typeface="Lato"/>
                <a:ea typeface="Lato"/>
                <a:cs typeface="Lato"/>
                <a:sym typeface="Lato"/>
              </a:rPr>
              <a:t>END AS </a:t>
            </a:r>
            <a:r>
              <a:rPr lang="en-US" sz="2000" dirty="0" err="1">
                <a:solidFill>
                  <a:schemeClr val="dk2"/>
                </a:solidFill>
                <a:latin typeface="Lato"/>
                <a:ea typeface="Lato"/>
                <a:cs typeface="Lato"/>
                <a:sym typeface="Lato"/>
              </a:rPr>
              <a:t>state_abbrev</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FROM </a:t>
            </a:r>
            <a:r>
              <a:rPr lang="en-US" sz="2000" dirty="0" err="1">
                <a:solidFill>
                  <a:schemeClr val="dk2"/>
                </a:solidFill>
                <a:latin typeface="Lato"/>
                <a:ea typeface="Lato"/>
                <a:cs typeface="Lato"/>
                <a:sym typeface="Lato"/>
              </a:rPr>
              <a:t>world.city</a:t>
            </a:r>
            <a:r>
              <a:rPr lang="en-US" sz="2000" dirty="0">
                <a:solidFill>
                  <a:schemeClr val="dk2"/>
                </a:solidFill>
                <a:latin typeface="Lato"/>
                <a:ea typeface="Lato"/>
                <a:cs typeface="Lato"/>
                <a:sym typeface="Lato"/>
              </a:rPr>
              <a:t> AS a  </a:t>
            </a:r>
          </a:p>
          <a:p>
            <a:pPr marL="0" lvl="0" indent="0" algn="l" rtl="0">
              <a:lnSpc>
                <a:spcPct val="115000"/>
              </a:lnSpc>
              <a:spcBef>
                <a:spcPts val="0"/>
              </a:spcBef>
              <a:spcAft>
                <a:spcPts val="0"/>
              </a:spcAft>
              <a:buNone/>
            </a:pPr>
            <a:r>
              <a:rPr lang="en-US" sz="2000" dirty="0">
                <a:solidFill>
                  <a:schemeClr val="dk2"/>
                </a:solidFill>
                <a:latin typeface="Lato"/>
                <a:ea typeface="Lato"/>
                <a:cs typeface="Lato"/>
                <a:sym typeface="Lato"/>
              </a:rPr>
              <a:t>WHERE </a:t>
            </a:r>
            <a:r>
              <a:rPr lang="en-US" sz="2000" dirty="0" err="1">
                <a:solidFill>
                  <a:schemeClr val="dk2"/>
                </a:solidFill>
                <a:latin typeface="Lato"/>
                <a:ea typeface="Lato"/>
                <a:cs typeface="Lato"/>
                <a:sym typeface="Lato"/>
              </a:rPr>
              <a:t>a.CountryCode</a:t>
            </a:r>
            <a:r>
              <a:rPr lang="en-US" sz="2000" dirty="0">
                <a:solidFill>
                  <a:schemeClr val="dk2"/>
                </a:solidFill>
                <a:latin typeface="Lato"/>
                <a:ea typeface="Lato"/>
                <a:cs typeface="Lato"/>
                <a:sym typeface="Lato"/>
              </a:rPr>
              <a:t>='USA' </a:t>
            </a: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0" lvl="0" indent="0" algn="l" rtl="0">
              <a:lnSpc>
                <a:spcPct val="115000"/>
              </a:lnSpc>
              <a:spcBef>
                <a:spcPts val="0"/>
              </a:spcBef>
              <a:spcAft>
                <a:spcPts val="0"/>
              </a:spcAft>
              <a:buNone/>
            </a:pPr>
            <a:endParaRPr sz="2000" dirty="0">
              <a:solidFill>
                <a:schemeClr val="dk2"/>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2" name="Picture 1">
            <a:extLst>
              <a:ext uri="{FF2B5EF4-FFF2-40B4-BE49-F238E27FC236}">
                <a16:creationId xmlns:a16="http://schemas.microsoft.com/office/drawing/2014/main" id="{91CF774F-BC78-4044-9F91-EE2A0BED3AB0}"/>
              </a:ext>
            </a:extLst>
          </p:cNvPr>
          <p:cNvPicPr>
            <a:picLocks noChangeAspect="1"/>
          </p:cNvPicPr>
          <p:nvPr/>
        </p:nvPicPr>
        <p:blipFill>
          <a:blip r:embed="rId3"/>
          <a:stretch>
            <a:fillRect/>
          </a:stretch>
        </p:blipFill>
        <p:spPr>
          <a:xfrm>
            <a:off x="6992100" y="3074925"/>
            <a:ext cx="4478425" cy="286487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1"/>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Date Formatting Functions</a:t>
            </a:r>
            <a:endParaRPr sz="4200" dirty="0"/>
          </a:p>
        </p:txBody>
      </p:sp>
      <p:sp>
        <p:nvSpPr>
          <p:cNvPr id="293" name="Google Shape;293;p41"/>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aphicFrame>
        <p:nvGraphicFramePr>
          <p:cNvPr id="5" name="Google Shape;213;p32">
            <a:extLst>
              <a:ext uri="{FF2B5EF4-FFF2-40B4-BE49-F238E27FC236}">
                <a16:creationId xmlns:a16="http://schemas.microsoft.com/office/drawing/2014/main" id="{CB68B704-6E91-4610-B81C-2A22E9E0FC6F}"/>
              </a:ext>
            </a:extLst>
          </p:cNvPr>
          <p:cNvGraphicFramePr/>
          <p:nvPr>
            <p:extLst>
              <p:ext uri="{D42A27DB-BD31-4B8C-83A1-F6EECF244321}">
                <p14:modId xmlns:p14="http://schemas.microsoft.com/office/powerpoint/2010/main" val="1020669899"/>
              </p:ext>
            </p:extLst>
          </p:nvPr>
        </p:nvGraphicFramePr>
        <p:xfrm>
          <a:off x="257835" y="1418055"/>
          <a:ext cx="11665819" cy="5354400"/>
        </p:xfrm>
        <a:graphic>
          <a:graphicData uri="http://schemas.openxmlformats.org/drawingml/2006/table">
            <a:tbl>
              <a:tblPr firstRow="1" bandRow="1">
                <a:noFill/>
              </a:tblPr>
              <a:tblGrid>
                <a:gridCol w="2184423">
                  <a:extLst>
                    <a:ext uri="{9D8B030D-6E8A-4147-A177-3AD203B41FA5}">
                      <a16:colId xmlns:a16="http://schemas.microsoft.com/office/drawing/2014/main" val="20000"/>
                    </a:ext>
                  </a:extLst>
                </a:gridCol>
                <a:gridCol w="5023413">
                  <a:extLst>
                    <a:ext uri="{9D8B030D-6E8A-4147-A177-3AD203B41FA5}">
                      <a16:colId xmlns:a16="http://schemas.microsoft.com/office/drawing/2014/main" val="20001"/>
                    </a:ext>
                  </a:extLst>
                </a:gridCol>
                <a:gridCol w="4457983">
                  <a:extLst>
                    <a:ext uri="{9D8B030D-6E8A-4147-A177-3AD203B41FA5}">
                      <a16:colId xmlns:a16="http://schemas.microsoft.com/office/drawing/2014/main" val="20002"/>
                    </a:ext>
                  </a:extLst>
                </a:gridCol>
              </a:tblGrid>
              <a:tr h="370850">
                <a:tc>
                  <a:txBody>
                    <a:bodyPr/>
                    <a:lstStyle/>
                    <a:p>
                      <a:pPr marL="0" marR="0" lvl="0" indent="0" algn="l" rtl="0">
                        <a:spcBef>
                          <a:spcPts val="0"/>
                        </a:spcBef>
                        <a:spcAft>
                          <a:spcPts val="0"/>
                        </a:spcAft>
                        <a:buNone/>
                      </a:pPr>
                      <a:r>
                        <a:rPr lang="en-US" sz="1800"/>
                        <a:t>Function</a:t>
                      </a:r>
                      <a:endParaRPr/>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Description</a:t>
                      </a:r>
                      <a:endParaRPr dirty="0"/>
                    </a:p>
                  </a:txBody>
                  <a:tcPr marL="91450" marR="91450" marT="45725" marB="45725">
                    <a:solidFill>
                      <a:schemeClr val="accent5">
                        <a:lumMod val="20000"/>
                        <a:lumOff val="80000"/>
                      </a:schemeClr>
                    </a:solidFill>
                  </a:tcPr>
                </a:tc>
                <a:tc>
                  <a:txBody>
                    <a:bodyPr/>
                    <a:lstStyle/>
                    <a:p>
                      <a:pPr marL="0" marR="0" lvl="0" indent="0" algn="l" rtl="0">
                        <a:spcBef>
                          <a:spcPts val="0"/>
                        </a:spcBef>
                        <a:spcAft>
                          <a:spcPts val="0"/>
                        </a:spcAft>
                        <a:buNone/>
                      </a:pPr>
                      <a:r>
                        <a:rPr lang="en-US" sz="1800" dirty="0"/>
                        <a:t>Example</a:t>
                      </a:r>
                      <a:endParaRPr sz="1800" dirty="0"/>
                    </a:p>
                  </a:txBody>
                  <a:tcPr marL="91450" marR="91450" marT="45725" marB="45725">
                    <a:solidFill>
                      <a:schemeClr val="accent5">
                        <a:lumMod val="20000"/>
                        <a:lumOff val="80000"/>
                      </a:schemeClr>
                    </a:solidFill>
                  </a:tcPr>
                </a:tc>
                <a:extLst>
                  <a:ext uri="{0D108BD9-81ED-4DB2-BD59-A6C34878D82A}">
                    <a16:rowId xmlns:a16="http://schemas.microsoft.com/office/drawing/2014/main" val="10000"/>
                  </a:ext>
                </a:extLst>
              </a:tr>
              <a:tr h="370850">
                <a:tc>
                  <a:txBody>
                    <a:bodyPr/>
                    <a:lstStyle/>
                    <a:p>
                      <a:pPr marL="0" lvl="0" indent="0" algn="l" rtl="0">
                        <a:spcBef>
                          <a:spcPts val="0"/>
                        </a:spcBef>
                        <a:spcAft>
                          <a:spcPts val="0"/>
                        </a:spcAft>
                        <a:buNone/>
                      </a:pPr>
                      <a:r>
                        <a:rPr lang="en-US" sz="1900" dirty="0">
                          <a:solidFill>
                            <a:schemeClr val="dk2"/>
                          </a:solidFill>
                        </a:rPr>
                        <a:t>CURDATE()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current date in 'YYYY-MM-DD' format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CURDATE() = '2019-07-22'</a:t>
                      </a:r>
                      <a:endParaRPr sz="1900" dirty="0">
                        <a:solidFill>
                          <a:schemeClr val="dk2"/>
                        </a:solidFill>
                      </a:endParaRPr>
                    </a:p>
                  </a:txBody>
                  <a:tcPr marL="91450" marR="91450" marT="45725" marB="45725"/>
                </a:tc>
                <a:extLst>
                  <a:ext uri="{0D108BD9-81ED-4DB2-BD59-A6C34878D82A}">
                    <a16:rowId xmlns:a16="http://schemas.microsoft.com/office/drawing/2014/main" val="10001"/>
                  </a:ext>
                </a:extLst>
              </a:tr>
              <a:tr h="370850">
                <a:tc>
                  <a:txBody>
                    <a:bodyPr/>
                    <a:lstStyle/>
                    <a:p>
                      <a:pPr marL="0" lvl="0" indent="0" algn="l" rtl="0">
                        <a:spcBef>
                          <a:spcPts val="0"/>
                        </a:spcBef>
                        <a:spcAft>
                          <a:spcPts val="0"/>
                        </a:spcAft>
                        <a:buNone/>
                      </a:pPr>
                      <a:r>
                        <a:rPr lang="en-US" sz="1900" dirty="0">
                          <a:solidFill>
                            <a:schemeClr val="dk2"/>
                          </a:solidFill>
                        </a:rPr>
                        <a:t>CURRENT_TIMESTAMP()</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current date and time in ‘YYYY-MM-DD HH:MM:SS’ format</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CURRENT_TIMESTAMP() =                    ‘2019-07-22 13:41:53’</a:t>
                      </a:r>
                      <a:endParaRPr sz="2300" dirty="0">
                        <a:solidFill>
                          <a:schemeClr val="dk2"/>
                        </a:solidFill>
                      </a:endParaRPr>
                    </a:p>
                  </a:txBody>
                  <a:tcPr marL="91450" marR="91450" marT="45725" marB="45725"/>
                </a:tc>
                <a:extLst>
                  <a:ext uri="{0D108BD9-81ED-4DB2-BD59-A6C34878D82A}">
                    <a16:rowId xmlns:a16="http://schemas.microsoft.com/office/drawing/2014/main" val="10002"/>
                  </a:ext>
                </a:extLst>
              </a:tr>
              <a:tr h="370850">
                <a:tc>
                  <a:txBody>
                    <a:bodyPr/>
                    <a:lstStyle/>
                    <a:p>
                      <a:pPr marL="0" lvl="0" indent="0" algn="l" rtl="0">
                        <a:spcBef>
                          <a:spcPts val="0"/>
                        </a:spcBef>
                        <a:spcAft>
                          <a:spcPts val="0"/>
                        </a:spcAft>
                        <a:buNone/>
                      </a:pPr>
                      <a:r>
                        <a:rPr lang="en-US" sz="1900" dirty="0">
                          <a:solidFill>
                            <a:schemeClr val="dk2"/>
                          </a:solidFill>
                        </a:rPr>
                        <a:t>HOUR(time)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a specified value if the expression is NULL.</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HOUR(CURRENT_TIMESTAMP()) = 13</a:t>
                      </a:r>
                      <a:endParaRPr sz="2300" dirty="0">
                        <a:solidFill>
                          <a:schemeClr val="dk2"/>
                        </a:solidFill>
                      </a:endParaRPr>
                    </a:p>
                  </a:txBody>
                  <a:tcPr marL="91450" marR="91450" marT="45725" marB="45725"/>
                </a:tc>
                <a:extLst>
                  <a:ext uri="{0D108BD9-81ED-4DB2-BD59-A6C34878D82A}">
                    <a16:rowId xmlns:a16="http://schemas.microsoft.com/office/drawing/2014/main" val="10003"/>
                  </a:ext>
                </a:extLst>
              </a:tr>
              <a:tr h="370850">
                <a:tc>
                  <a:txBody>
                    <a:bodyPr/>
                    <a:lstStyle/>
                    <a:p>
                      <a:pPr marL="0" lvl="0" indent="0" algn="l" rtl="0">
                        <a:spcBef>
                          <a:spcPts val="0"/>
                        </a:spcBef>
                        <a:spcAft>
                          <a:spcPts val="0"/>
                        </a:spcAft>
                        <a:buNone/>
                      </a:pPr>
                      <a:r>
                        <a:rPr lang="en-US" sz="1900" dirty="0">
                          <a:solidFill>
                            <a:schemeClr val="dk2"/>
                          </a:solidFill>
                        </a:rPr>
                        <a:t>DATEDIFF                     (date1, date2)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number of days between two dates or datetimes (using only date portion)</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DATEDIFF(CURDATE(), ‘1999-12-31’) = 7143</a:t>
                      </a:r>
                      <a:endParaRPr sz="1900" dirty="0">
                        <a:solidFill>
                          <a:schemeClr val="dk2"/>
                        </a:solidFill>
                      </a:endParaRPr>
                    </a:p>
                  </a:txBody>
                  <a:tcPr marL="91450" marR="91450" marT="45725" marB="45725"/>
                </a:tc>
                <a:extLst>
                  <a:ext uri="{0D108BD9-81ED-4DB2-BD59-A6C34878D82A}">
                    <a16:rowId xmlns:a16="http://schemas.microsoft.com/office/drawing/2014/main" val="10004"/>
                  </a:ext>
                </a:extLst>
              </a:tr>
              <a:tr h="370850">
                <a:tc>
                  <a:txBody>
                    <a:bodyPr/>
                    <a:lstStyle/>
                    <a:p>
                      <a:pPr marL="0" lvl="0" indent="0" algn="l" rtl="0">
                        <a:spcBef>
                          <a:spcPts val="0"/>
                        </a:spcBef>
                        <a:spcAft>
                          <a:spcPts val="0"/>
                        </a:spcAft>
                        <a:buNone/>
                      </a:pPr>
                      <a:r>
                        <a:rPr lang="en-US" sz="1900" dirty="0">
                          <a:solidFill>
                            <a:schemeClr val="dk2"/>
                          </a:solidFill>
                        </a:rPr>
                        <a:t>DAYOFWEEK (date)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Returns the weekday number (1 for Sunday, 2 for Monday, …… ,7 for Saturday)</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DAYOFWEEK(CURDATE()) = 2</a:t>
                      </a:r>
                      <a:endParaRPr sz="1900">
                        <a:solidFill>
                          <a:schemeClr val="dk2"/>
                        </a:solidFill>
                      </a:endParaRPr>
                    </a:p>
                  </a:txBody>
                  <a:tcPr marL="91450" marR="91450" marT="45725" marB="45725"/>
                </a:tc>
                <a:extLst>
                  <a:ext uri="{0D108BD9-81ED-4DB2-BD59-A6C34878D82A}">
                    <a16:rowId xmlns:a16="http://schemas.microsoft.com/office/drawing/2014/main" val="10005"/>
                  </a:ext>
                </a:extLst>
              </a:tr>
              <a:tr h="370850">
                <a:tc>
                  <a:txBody>
                    <a:bodyPr/>
                    <a:lstStyle/>
                    <a:p>
                      <a:pPr marL="0" lvl="0" indent="0" algn="l" rtl="0">
                        <a:spcBef>
                          <a:spcPts val="0"/>
                        </a:spcBef>
                        <a:spcAft>
                          <a:spcPts val="0"/>
                        </a:spcAft>
                        <a:buNone/>
                      </a:pPr>
                      <a:r>
                        <a:rPr lang="en-US" sz="1900" dirty="0">
                          <a:solidFill>
                            <a:schemeClr val="dk2"/>
                          </a:solidFill>
                        </a:rPr>
                        <a:t>DAY(date), MONTH(date), </a:t>
                      </a:r>
                      <a:endParaRPr sz="1900" dirty="0">
                        <a:solidFill>
                          <a:schemeClr val="dk2"/>
                        </a:solidFill>
                      </a:endParaRPr>
                    </a:p>
                    <a:p>
                      <a:pPr marL="0" lvl="0" indent="0" algn="l" rtl="0">
                        <a:spcBef>
                          <a:spcPts val="0"/>
                        </a:spcBef>
                        <a:spcAft>
                          <a:spcPts val="0"/>
                        </a:spcAft>
                        <a:buNone/>
                      </a:pPr>
                      <a:r>
                        <a:rPr lang="en-US" sz="1900" dirty="0">
                          <a:solidFill>
                            <a:schemeClr val="dk2"/>
                          </a:solidFill>
                        </a:rPr>
                        <a:t>YEAR(date)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Return the day of the month/month of year/calendar year of the input date.</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DAY('2008-05-15') = 15                   MONTH('2008-05-15') = 5</a:t>
                      </a:r>
                      <a:endParaRPr sz="1900" dirty="0">
                        <a:solidFill>
                          <a:schemeClr val="dk2"/>
                        </a:solidFill>
                      </a:endParaRPr>
                    </a:p>
                    <a:p>
                      <a:pPr marL="0" lvl="0" indent="0" algn="l" rtl="0">
                        <a:spcBef>
                          <a:spcPts val="0"/>
                        </a:spcBef>
                        <a:spcAft>
                          <a:spcPts val="0"/>
                        </a:spcAft>
                        <a:buNone/>
                      </a:pPr>
                      <a:r>
                        <a:rPr lang="en-US" sz="1900" dirty="0">
                          <a:solidFill>
                            <a:schemeClr val="dk2"/>
                          </a:solidFill>
                        </a:rPr>
                        <a:t>YEAR('2008-05-15') = 2008</a:t>
                      </a:r>
                      <a:endParaRPr sz="1900" dirty="0">
                        <a:solidFill>
                          <a:schemeClr val="dk2"/>
                        </a:solidFill>
                      </a:endParaRPr>
                    </a:p>
                  </a:txBody>
                  <a:tcPr marL="91450" marR="91450" marT="45725" marB="45725"/>
                </a:tc>
                <a:extLst>
                  <a:ext uri="{0D108BD9-81ED-4DB2-BD59-A6C34878D82A}">
                    <a16:rowId xmlns:a16="http://schemas.microsoft.com/office/drawing/2014/main" val="3705575703"/>
                  </a:ext>
                </a:extLst>
              </a:tr>
              <a:tr h="370850">
                <a:tc>
                  <a:txBody>
                    <a:bodyPr/>
                    <a:lstStyle/>
                    <a:p>
                      <a:pPr marL="0" lvl="0" indent="0" algn="l" rtl="0">
                        <a:spcBef>
                          <a:spcPts val="0"/>
                        </a:spcBef>
                        <a:spcAft>
                          <a:spcPts val="0"/>
                        </a:spcAft>
                        <a:buNone/>
                      </a:pPr>
                      <a:r>
                        <a:rPr lang="en-US" sz="1900" dirty="0">
                          <a:solidFill>
                            <a:schemeClr val="dk2"/>
                          </a:solidFill>
                        </a:rPr>
                        <a:t>CURDATE()	</a:t>
                      </a:r>
                      <a:endParaRPr sz="1900" dirty="0">
                        <a:solidFill>
                          <a:schemeClr val="dk2"/>
                        </a:solidFill>
                      </a:endParaRPr>
                    </a:p>
                  </a:txBody>
                  <a:tcPr marL="91450" marR="91450" marT="45725" marB="45725"/>
                </a:tc>
                <a:tc>
                  <a:txBody>
                    <a:bodyPr/>
                    <a:lstStyle/>
                    <a:p>
                      <a:pPr marL="0" lvl="0" indent="0" algn="l" rtl="0">
                        <a:spcBef>
                          <a:spcPts val="0"/>
                        </a:spcBef>
                        <a:spcAft>
                          <a:spcPts val="0"/>
                        </a:spcAft>
                        <a:buNone/>
                      </a:pPr>
                      <a:r>
                        <a:rPr lang="en-US" sz="1900">
                          <a:solidFill>
                            <a:schemeClr val="dk2"/>
                          </a:solidFill>
                        </a:rPr>
                        <a:t>returns the current date in 'YYYY-MM-DD' format</a:t>
                      </a:r>
                      <a:endParaRPr sz="1900">
                        <a:solidFill>
                          <a:schemeClr val="dk2"/>
                        </a:solidFill>
                      </a:endParaRPr>
                    </a:p>
                  </a:txBody>
                  <a:tcPr marL="91450" marR="91450" marT="45725" marB="45725"/>
                </a:tc>
                <a:tc>
                  <a:txBody>
                    <a:bodyPr/>
                    <a:lstStyle/>
                    <a:p>
                      <a:pPr marL="0" lvl="0" indent="0" algn="l" rtl="0">
                        <a:spcBef>
                          <a:spcPts val="0"/>
                        </a:spcBef>
                        <a:spcAft>
                          <a:spcPts val="0"/>
                        </a:spcAft>
                        <a:buNone/>
                      </a:pPr>
                      <a:r>
                        <a:rPr lang="en-US" sz="1900" dirty="0">
                          <a:solidFill>
                            <a:schemeClr val="dk2"/>
                          </a:solidFill>
                        </a:rPr>
                        <a:t>SELECT CURDATE() = '2019-07-22'</a:t>
                      </a:r>
                      <a:endParaRPr sz="1900" dirty="0">
                        <a:solidFill>
                          <a:schemeClr val="dk2"/>
                        </a:solidFill>
                      </a:endParaRPr>
                    </a:p>
                  </a:txBody>
                  <a:tcPr marL="91450" marR="91450" marT="45725" marB="45725"/>
                </a:tc>
                <a:extLst>
                  <a:ext uri="{0D108BD9-81ED-4DB2-BD59-A6C34878D82A}">
                    <a16:rowId xmlns:a16="http://schemas.microsoft.com/office/drawing/2014/main" val="3356699836"/>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42"/>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Ex. Date Functions</a:t>
            </a:r>
            <a:endParaRPr sz="4800" dirty="0"/>
          </a:p>
        </p:txBody>
      </p:sp>
      <p:sp>
        <p:nvSpPr>
          <p:cNvPr id="300" name="Google Shape;300;p42"/>
          <p:cNvSpPr txBox="1">
            <a:spLocks noGrp="1"/>
          </p:cNvSpPr>
          <p:nvPr>
            <p:ph type="subTitle" idx="1"/>
          </p:nvPr>
        </p:nvSpPr>
        <p:spPr>
          <a:xfrm>
            <a:off x="143625" y="1730600"/>
            <a:ext cx="11864400" cy="4058700"/>
          </a:xfrm>
          <a:prstGeom prst="rect">
            <a:avLst/>
          </a:prstGeom>
          <a:noFill/>
          <a:ln>
            <a:noFill/>
          </a:ln>
          <a:effectLst>
            <a:outerShdw blurRad="25400">
              <a:srgbClr val="000000">
                <a:alpha val="45880"/>
              </a:srgbClr>
            </a:outerShdw>
          </a:effectLst>
        </p:spPr>
        <p:txBody>
          <a:bodyPr spcFirstLastPara="1" wrap="square" lIns="91425" tIns="45700" rIns="91425" bIns="45700" anchor="t" anchorCtr="0">
            <a:noAutofit/>
          </a:bodyPr>
          <a:lstStyle/>
          <a:p>
            <a:pPr marL="609600" lvl="0" indent="0" algn="l" rtl="0">
              <a:lnSpc>
                <a:spcPct val="100000"/>
              </a:lnSpc>
              <a:spcBef>
                <a:spcPts val="0"/>
              </a:spcBef>
              <a:spcAft>
                <a:spcPts val="0"/>
              </a:spcAft>
              <a:buNone/>
            </a:pPr>
            <a:r>
              <a:rPr lang="en-US" sz="3000" b="1">
                <a:solidFill>
                  <a:srgbClr val="000000"/>
                </a:solidFill>
                <a:latin typeface="Raleway"/>
                <a:ea typeface="Raleway"/>
                <a:cs typeface="Raleway"/>
                <a:sym typeface="Raleway"/>
              </a:rPr>
              <a:t>Get the number of years since each country’s independence </a:t>
            </a:r>
            <a:endParaRPr sz="3000"/>
          </a:p>
        </p:txBody>
      </p:sp>
      <p:sp>
        <p:nvSpPr>
          <p:cNvPr id="301" name="Google Shape;301;p42"/>
          <p:cNvSpPr txBox="1"/>
          <p:nvPr/>
        </p:nvSpPr>
        <p:spPr>
          <a:xfrm>
            <a:off x="578074" y="2447175"/>
            <a:ext cx="7443181" cy="3000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800" b="1" u="sng" dirty="0">
                <a:solidFill>
                  <a:schemeClr val="bg2"/>
                </a:solidFill>
                <a:latin typeface="Lato"/>
                <a:ea typeface="Lato"/>
                <a:cs typeface="Lato"/>
                <a:sym typeface="Lato"/>
              </a:rPr>
              <a:t>SQL Query</a:t>
            </a:r>
            <a:endParaRPr sz="1800" b="1" u="sng" dirty="0">
              <a:solidFill>
                <a:schemeClr val="bg2"/>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SELECT `name` AS country, </a:t>
            </a:r>
            <a:r>
              <a:rPr lang="en-US" sz="1800" dirty="0">
                <a:solidFill>
                  <a:srgbClr val="0000CD"/>
                </a:solidFill>
                <a:latin typeface="Lato"/>
                <a:ea typeface="Lato"/>
                <a:cs typeface="Lato"/>
                <a:sym typeface="Lato"/>
              </a:rPr>
              <a:t>YEAR(CURDATE())</a:t>
            </a:r>
            <a:r>
              <a:rPr lang="en-US" sz="1800" dirty="0">
                <a:solidFill>
                  <a:schemeClr val="accent1"/>
                </a:solidFill>
                <a:latin typeface="Lato"/>
                <a:ea typeface="Lato"/>
                <a:cs typeface="Lato"/>
                <a:sym typeface="Lato"/>
              </a:rPr>
              <a:t> AS </a:t>
            </a:r>
            <a:r>
              <a:rPr lang="en-US" sz="1800" dirty="0" err="1">
                <a:solidFill>
                  <a:schemeClr val="accent1"/>
                </a:solidFill>
                <a:latin typeface="Lato"/>
                <a:ea typeface="Lato"/>
                <a:cs typeface="Lato"/>
                <a:sym typeface="Lato"/>
              </a:rPr>
              <a:t>curr_year</a:t>
            </a:r>
            <a:r>
              <a:rPr lang="en-US" sz="1800" dirty="0">
                <a:solidFill>
                  <a:schemeClr val="accent1"/>
                </a:solidFill>
                <a:latin typeface="Lato"/>
                <a:ea typeface="Lato"/>
                <a:cs typeface="Lato"/>
                <a:sym typeface="Lato"/>
              </a:rPr>
              <a:t>, </a:t>
            </a:r>
            <a:r>
              <a:rPr lang="en-US" sz="1800" dirty="0" err="1">
                <a:solidFill>
                  <a:schemeClr val="accent1"/>
                </a:solidFill>
                <a:latin typeface="Lato"/>
                <a:ea typeface="Lato"/>
                <a:cs typeface="Lato"/>
                <a:sym typeface="Lato"/>
              </a:rPr>
              <a:t>indepyear</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CASE WHEN </a:t>
            </a:r>
            <a:r>
              <a:rPr lang="en-US" sz="1800" dirty="0" err="1">
                <a:solidFill>
                  <a:schemeClr val="accent1"/>
                </a:solidFill>
                <a:latin typeface="Lato"/>
                <a:ea typeface="Lato"/>
                <a:cs typeface="Lato"/>
                <a:sym typeface="Lato"/>
              </a:rPr>
              <a:t>indepyear</a:t>
            </a:r>
            <a:r>
              <a:rPr lang="en-US" sz="1800" dirty="0">
                <a:solidFill>
                  <a:schemeClr val="accent1"/>
                </a:solidFill>
                <a:latin typeface="Lato"/>
                <a:ea typeface="Lato"/>
                <a:cs typeface="Lato"/>
                <a:sym typeface="Lato"/>
              </a:rPr>
              <a:t> IS NULL THEN 0</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ELSE YEAR</a:t>
            </a:r>
            <a:r>
              <a:rPr lang="en-US" sz="1800" dirty="0">
                <a:solidFill>
                  <a:srgbClr val="0000CD"/>
                </a:solidFill>
                <a:latin typeface="Lato"/>
                <a:ea typeface="Lato"/>
                <a:cs typeface="Lato"/>
                <a:sym typeface="Lato"/>
              </a:rPr>
              <a:t>(CURDATE())-</a:t>
            </a:r>
            <a:r>
              <a:rPr lang="en-US" sz="1800" dirty="0" err="1">
                <a:solidFill>
                  <a:srgbClr val="0000CD"/>
                </a:solidFill>
                <a:latin typeface="Lato"/>
                <a:ea typeface="Lato"/>
                <a:cs typeface="Lato"/>
                <a:sym typeface="Lato"/>
              </a:rPr>
              <a:t>indepyear</a:t>
            </a:r>
            <a:r>
              <a:rPr lang="en-US" sz="1800" dirty="0">
                <a:solidFill>
                  <a:schemeClr val="accent1"/>
                </a:solidFill>
                <a:latin typeface="Lato"/>
                <a:ea typeface="Lato"/>
                <a:cs typeface="Lato"/>
                <a:sym typeface="Lato"/>
              </a:rPr>
              <a:t> END AS </a:t>
            </a:r>
            <a:r>
              <a:rPr lang="en-US" sz="1800" dirty="0" err="1">
                <a:solidFill>
                  <a:schemeClr val="accent1"/>
                </a:solidFill>
                <a:latin typeface="Lato"/>
                <a:ea typeface="Lato"/>
                <a:cs typeface="Lato"/>
                <a:sym typeface="Lato"/>
              </a:rPr>
              <a:t>years_ind</a:t>
            </a:r>
            <a:endParaRPr sz="1800" dirty="0">
              <a:solidFill>
                <a:schemeClr val="accent1"/>
              </a:solidFill>
              <a:latin typeface="Lato"/>
              <a:ea typeface="Lato"/>
              <a:cs typeface="Lato"/>
              <a:sym typeface="Lato"/>
            </a:endParaRPr>
          </a:p>
          <a:p>
            <a:pPr marL="0" lvl="0" indent="0" algn="l" rtl="0">
              <a:lnSpc>
                <a:spcPct val="150000"/>
              </a:lnSpc>
              <a:spcBef>
                <a:spcPts val="1000"/>
              </a:spcBef>
              <a:spcAft>
                <a:spcPts val="0"/>
              </a:spcAft>
              <a:buNone/>
            </a:pPr>
            <a:r>
              <a:rPr lang="en-US" sz="1800" dirty="0">
                <a:solidFill>
                  <a:schemeClr val="accent1"/>
                </a:solidFill>
                <a:latin typeface="Lato"/>
                <a:ea typeface="Lato"/>
                <a:cs typeface="Lato"/>
                <a:sym typeface="Lato"/>
              </a:rPr>
              <a:t>FROM </a:t>
            </a:r>
            <a:r>
              <a:rPr lang="en-US" sz="1800" dirty="0" err="1">
                <a:solidFill>
                  <a:schemeClr val="accent1"/>
                </a:solidFill>
                <a:latin typeface="Lato"/>
                <a:ea typeface="Lato"/>
                <a:cs typeface="Lato"/>
                <a:sym typeface="Lato"/>
              </a:rPr>
              <a:t>world.country</a:t>
            </a:r>
            <a:r>
              <a:rPr lang="en-US" sz="1800" dirty="0">
                <a:solidFill>
                  <a:schemeClr val="accent1"/>
                </a:solidFill>
                <a:latin typeface="Lato"/>
                <a:ea typeface="Lato"/>
                <a:cs typeface="Lato"/>
                <a:sym typeface="Lato"/>
              </a:rPr>
              <a:t>;</a:t>
            </a:r>
            <a:endParaRPr sz="1800" dirty="0">
              <a:solidFill>
                <a:schemeClr val="accent1"/>
              </a:solidFill>
              <a:latin typeface="Lato"/>
              <a:ea typeface="Lato"/>
              <a:cs typeface="Lato"/>
              <a:sym typeface="Lato"/>
            </a:endParaRPr>
          </a:p>
          <a:p>
            <a:pPr marL="36899" lvl="0" indent="0" algn="l" rtl="0">
              <a:lnSpc>
                <a:spcPct val="115000"/>
              </a:lnSpc>
              <a:spcBef>
                <a:spcPts val="1000"/>
              </a:spcBef>
              <a:spcAft>
                <a:spcPts val="0"/>
              </a:spcAft>
              <a:buNone/>
            </a:pPr>
            <a:endParaRPr sz="1800" dirty="0">
              <a:solidFill>
                <a:srgbClr val="0000FF"/>
              </a:solidFill>
              <a:latin typeface="Lato"/>
              <a:ea typeface="Lato"/>
              <a:cs typeface="Lato"/>
              <a:sym typeface="Lato"/>
            </a:endParaRPr>
          </a:p>
        </p:txBody>
      </p:sp>
      <p:pic>
        <p:nvPicPr>
          <p:cNvPr id="302" name="Google Shape;302;p42"/>
          <p:cNvPicPr preferRelativeResize="0"/>
          <p:nvPr/>
        </p:nvPicPr>
        <p:blipFill>
          <a:blip r:embed="rId3">
            <a:alphaModFix/>
          </a:blip>
          <a:stretch>
            <a:fillRect/>
          </a:stretch>
        </p:blipFill>
        <p:spPr>
          <a:xfrm>
            <a:off x="6369301" y="3656372"/>
            <a:ext cx="5244625" cy="27309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7"/>
          <p:cNvSpPr txBox="1">
            <a:spLocks noGrp="1"/>
          </p:cNvSpPr>
          <p:nvPr>
            <p:ph type="ctrTitle"/>
          </p:nvPr>
        </p:nvSpPr>
        <p:spPr>
          <a:xfrm>
            <a:off x="972825" y="697317"/>
            <a:ext cx="10250700" cy="2219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dirty="0"/>
              <a:t>Common SQL Errors</a:t>
            </a:r>
            <a:endParaRPr dirty="0"/>
          </a:p>
        </p:txBody>
      </p:sp>
      <p:sp>
        <p:nvSpPr>
          <p:cNvPr id="261" name="Google Shape;261;p37"/>
          <p:cNvSpPr txBox="1"/>
          <p:nvPr/>
        </p:nvSpPr>
        <p:spPr>
          <a:xfrm>
            <a:off x="310575" y="1986844"/>
            <a:ext cx="5166947" cy="4197191"/>
          </a:xfrm>
          <a:prstGeom prst="rect">
            <a:avLst/>
          </a:prstGeom>
          <a:noFill/>
          <a:ln>
            <a:noFill/>
          </a:ln>
        </p:spPr>
        <p:txBody>
          <a:bodyPr spcFirstLastPara="1" wrap="square" lIns="91425" tIns="91425" rIns="91425" bIns="91425" anchor="t" anchorCtr="0">
            <a:noAutofit/>
          </a:bodyPr>
          <a:lstStyle/>
          <a:p>
            <a:pPr marL="285750" lvl="0" indent="-285750" algn="ctr" rtl="0">
              <a:spcBef>
                <a:spcPts val="0"/>
              </a:spcBef>
              <a:spcAft>
                <a:spcPts val="0"/>
              </a:spcAft>
              <a:buFont typeface="Arial" panose="020B0604020202020204" pitchFamily="34" charset="0"/>
              <a:buChar char="•"/>
            </a:pPr>
            <a:endParaRPr sz="1800" b="1" u="sng" dirty="0">
              <a:latin typeface="Lato" panose="020B0604020202020204" charset="0"/>
            </a:endParaRPr>
          </a:p>
          <a:p>
            <a:pPr marL="285750" lvl="0" indent="-285750" algn="l" rtl="0">
              <a:spcBef>
                <a:spcPts val="0"/>
              </a:spcBef>
              <a:spcAft>
                <a:spcPts val="0"/>
              </a:spcAft>
              <a:buFont typeface="Arial" panose="020B0604020202020204" pitchFamily="34" charset="0"/>
              <a:buChar char="•"/>
            </a:pPr>
            <a:r>
              <a:rPr lang="en-US" sz="1800" dirty="0">
                <a:latin typeface="Lato" panose="020B0604020202020204" charset="0"/>
              </a:rPr>
              <a:t>Spelling – Table, Column, Value</a:t>
            </a:r>
            <a:endParaRPr sz="1800" dirty="0">
              <a:latin typeface="Lato" panose="020B0604020202020204" charset="0"/>
            </a:endParaRPr>
          </a:p>
          <a:p>
            <a:pPr marL="285750" lvl="0" indent="-285750" algn="l" rtl="0">
              <a:spcBef>
                <a:spcPts val="0"/>
              </a:spcBef>
              <a:spcAft>
                <a:spcPts val="0"/>
              </a:spcAft>
              <a:buFont typeface="Arial" panose="020B0604020202020204" pitchFamily="34" charset="0"/>
              <a:buChar char="•"/>
            </a:pPr>
            <a:endParaRPr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Quotes - SINGLE (' '), DOUBLE (" "), and BACKTICKS (` `)</a:t>
            </a:r>
          </a:p>
          <a:p>
            <a:pPr marL="285750" lvl="0" indent="-285750">
              <a:buFont typeface="Arial" panose="020B0604020202020204" pitchFamily="34" charset="0"/>
              <a:buChar char="•"/>
            </a:pPr>
            <a:endParaRPr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DATA TYPES – Ex. Integer as VARCHAR</a:t>
            </a:r>
          </a:p>
          <a:p>
            <a:pPr lvl="0"/>
            <a:endParaRPr sz="1800" dirty="0">
              <a:latin typeface="Lato" panose="020B0604020202020204" charset="0"/>
            </a:endParaRPr>
          </a:p>
          <a:p>
            <a:pPr marL="285750" lvl="0" indent="-285750" algn="l" rtl="0">
              <a:spcBef>
                <a:spcPts val="0"/>
              </a:spcBef>
              <a:spcAft>
                <a:spcPts val="0"/>
              </a:spcAft>
              <a:buFont typeface="Arial" panose="020B0604020202020204" pitchFamily="34" charset="0"/>
              <a:buChar char="•"/>
            </a:pPr>
            <a:r>
              <a:rPr lang="en-US" sz="1800" dirty="0">
                <a:latin typeface="Lato" panose="020B0604020202020204" charset="0"/>
              </a:rPr>
              <a:t>Order of SQL Clauses (from lecture 1)</a:t>
            </a:r>
          </a:p>
          <a:p>
            <a:pPr marL="285750" lvl="0" indent="-285750" algn="l" rtl="0">
              <a:spcBef>
                <a:spcPts val="0"/>
              </a:spcBef>
              <a:spcAft>
                <a:spcPts val="0"/>
              </a:spcAft>
              <a:buFont typeface="Arial" panose="020B0604020202020204" pitchFamily="34" charset="0"/>
              <a:buChar char="•"/>
            </a:pPr>
            <a:endParaRPr lang="en-US"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JOINING ON THE WRONG COLUMN</a:t>
            </a:r>
          </a:p>
          <a:p>
            <a:pPr marL="285750" lvl="0" indent="-285750">
              <a:buFont typeface="Arial" panose="020B0604020202020204" pitchFamily="34" charset="0"/>
              <a:buChar char="•"/>
            </a:pPr>
            <a:endParaRPr lang="en-US" sz="1800" dirty="0">
              <a:latin typeface="Lato" panose="020B0604020202020204" charset="0"/>
            </a:endParaRPr>
          </a:p>
          <a:p>
            <a:pPr marL="285750" lvl="0" indent="-285750">
              <a:buFont typeface="Arial" panose="020B0604020202020204" pitchFamily="34" charset="0"/>
              <a:buChar char="•"/>
            </a:pPr>
            <a:r>
              <a:rPr lang="en-US" sz="1800" dirty="0">
                <a:latin typeface="Lato" panose="020B0604020202020204" charset="0"/>
              </a:rPr>
              <a:t>OVER FILTERING (WHERE Clause)</a:t>
            </a:r>
          </a:p>
          <a:p>
            <a:pPr lvl="0"/>
            <a:endParaRPr lang="en-US" sz="1800" dirty="0">
              <a:latin typeface="Lato" panose="020B0604020202020204" charset="0"/>
            </a:endParaRPr>
          </a:p>
          <a:p>
            <a:pPr marL="285750" lvl="0" indent="-285750">
              <a:buFont typeface="Arial" panose="020B0604020202020204" pitchFamily="34" charset="0"/>
              <a:buChar char="•"/>
            </a:pPr>
            <a:endParaRPr sz="1800" dirty="0">
              <a:latin typeface="Lato" panose="020B0604020202020204" charset="0"/>
            </a:endParaRPr>
          </a:p>
        </p:txBody>
      </p:sp>
      <p:pic>
        <p:nvPicPr>
          <p:cNvPr id="3" name="Picture 2" descr="A screenshot of a cell phone&#10;&#10;Description automatically generated">
            <a:extLst>
              <a:ext uri="{FF2B5EF4-FFF2-40B4-BE49-F238E27FC236}">
                <a16:creationId xmlns:a16="http://schemas.microsoft.com/office/drawing/2014/main" id="{8DE47AFE-8597-430B-84B3-C76B2ADB6DA0}"/>
              </a:ext>
            </a:extLst>
          </p:cNvPr>
          <p:cNvPicPr>
            <a:picLocks noChangeAspect="1"/>
          </p:cNvPicPr>
          <p:nvPr/>
        </p:nvPicPr>
        <p:blipFill>
          <a:blip r:embed="rId3"/>
          <a:stretch>
            <a:fillRect/>
          </a:stretch>
        </p:blipFill>
        <p:spPr>
          <a:xfrm>
            <a:off x="5309015" y="2121763"/>
            <a:ext cx="6788752" cy="4062272"/>
          </a:xfrm>
          <a:prstGeom prst="rect">
            <a:avLst/>
          </a:prstGeom>
        </p:spPr>
      </p:pic>
      <p:sp>
        <p:nvSpPr>
          <p:cNvPr id="4" name="Rectangle 3">
            <a:extLst>
              <a:ext uri="{FF2B5EF4-FFF2-40B4-BE49-F238E27FC236}">
                <a16:creationId xmlns:a16="http://schemas.microsoft.com/office/drawing/2014/main" id="{C26BD39D-A2A7-435A-AF7D-2F79B4AAB602}"/>
              </a:ext>
            </a:extLst>
          </p:cNvPr>
          <p:cNvSpPr/>
          <p:nvPr/>
        </p:nvSpPr>
        <p:spPr>
          <a:xfrm>
            <a:off x="7174863" y="1762955"/>
            <a:ext cx="3225563" cy="307777"/>
          </a:xfrm>
          <a:prstGeom prst="rect">
            <a:avLst/>
          </a:prstGeom>
        </p:spPr>
        <p:txBody>
          <a:bodyPr wrap="none">
            <a:spAutoFit/>
          </a:bodyPr>
          <a:lstStyle/>
          <a:p>
            <a:pPr lvl="0"/>
            <a:r>
              <a:rPr lang="en-US" b="1" u="sng" dirty="0"/>
              <a:t>JOINING ON THE WRONG COLUMN</a:t>
            </a:r>
          </a:p>
        </p:txBody>
      </p:sp>
      <p:sp>
        <p:nvSpPr>
          <p:cNvPr id="5" name="Rectangle 4">
            <a:extLst>
              <a:ext uri="{FF2B5EF4-FFF2-40B4-BE49-F238E27FC236}">
                <a16:creationId xmlns:a16="http://schemas.microsoft.com/office/drawing/2014/main" id="{BC6128E9-7BE0-496D-B14D-06628A9C3729}"/>
              </a:ext>
            </a:extLst>
          </p:cNvPr>
          <p:cNvSpPr/>
          <p:nvPr/>
        </p:nvSpPr>
        <p:spPr>
          <a:xfrm>
            <a:off x="391598" y="6235066"/>
            <a:ext cx="7217040" cy="523220"/>
          </a:xfrm>
          <a:prstGeom prst="rect">
            <a:avLst/>
          </a:prstGeom>
        </p:spPr>
        <p:txBody>
          <a:bodyPr wrap="none">
            <a:spAutoFit/>
          </a:bodyPr>
          <a:lstStyle/>
          <a:p>
            <a:r>
              <a:rPr lang="fr-FR" dirty="0"/>
              <a:t>Source: </a:t>
            </a:r>
            <a:r>
              <a:rPr lang="fr-FR" dirty="0">
                <a:hlinkClick r:id="rId4"/>
              </a:rPr>
              <a:t>https://datapractices.org/courseware/2_7.html</a:t>
            </a:r>
            <a:endParaRPr lang="fr-FR" dirty="0"/>
          </a:p>
          <a:p>
            <a:pPr lvl="0"/>
            <a:r>
              <a:rPr lang="fr-FR" dirty="0"/>
              <a:t>MySQL </a:t>
            </a:r>
            <a:r>
              <a:rPr lang="fr-FR" dirty="0" err="1"/>
              <a:t>Error</a:t>
            </a:r>
            <a:r>
              <a:rPr lang="fr-FR" dirty="0"/>
              <a:t> Message List: </a:t>
            </a:r>
            <a:r>
              <a:rPr lang="en-US" dirty="0">
                <a:hlinkClick r:id="rId5"/>
              </a:rPr>
              <a:t>https://www.fromdual.com/mysql-error-codes-and-messages</a:t>
            </a:r>
            <a:endParaRPr lang="fr-FR" dirty="0"/>
          </a:p>
        </p:txBody>
      </p:sp>
    </p:spTree>
    <p:extLst>
      <p:ext uri="{BB962C8B-B14F-4D97-AF65-F5344CB8AC3E}">
        <p14:creationId xmlns:p14="http://schemas.microsoft.com/office/powerpoint/2010/main" val="10288999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4"/>
          <p:cNvSpPr txBox="1">
            <a:spLocks noGrp="1"/>
          </p:cNvSpPr>
          <p:nvPr>
            <p:ph type="ctrTitle"/>
          </p:nvPr>
        </p:nvSpPr>
        <p:spPr>
          <a:xfrm>
            <a:off x="913795" y="609600"/>
            <a:ext cx="10353900" cy="970500"/>
          </a:xfrm>
          <a:prstGeom prst="rect">
            <a:avLst/>
          </a:prstGeom>
          <a:noFill/>
          <a:ln>
            <a:noFill/>
          </a:ln>
          <a:effectLst>
            <a:outerShdw blurRad="25400">
              <a:srgbClr val="000000">
                <a:alpha val="45880"/>
              </a:srgbClr>
            </a:outerShdw>
          </a:effectLst>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4000"/>
              <a:buFont typeface="Lustria"/>
              <a:buNone/>
            </a:pPr>
            <a:r>
              <a:rPr lang="en-US" sz="4200" dirty="0"/>
              <a:t>Exercises</a:t>
            </a:r>
            <a:endParaRPr sz="4200" dirty="0"/>
          </a:p>
        </p:txBody>
      </p:sp>
      <p:sp>
        <p:nvSpPr>
          <p:cNvPr id="318" name="Google Shape;318;p44"/>
          <p:cNvSpPr txBox="1"/>
          <p:nvPr/>
        </p:nvSpPr>
        <p:spPr>
          <a:xfrm>
            <a:off x="11322625" y="103890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 name="TextBox 9">
            <a:extLst>
              <a:ext uri="{FF2B5EF4-FFF2-40B4-BE49-F238E27FC236}">
                <a16:creationId xmlns:a16="http://schemas.microsoft.com/office/drawing/2014/main" id="{CDAD06B9-49B8-42CE-A019-6AEEB834DA1C}"/>
              </a:ext>
            </a:extLst>
          </p:cNvPr>
          <p:cNvSpPr txBox="1"/>
          <p:nvPr/>
        </p:nvSpPr>
        <p:spPr>
          <a:xfrm>
            <a:off x="709247" y="5018881"/>
            <a:ext cx="11119338" cy="1600438"/>
          </a:xfrm>
          <a:prstGeom prst="rect">
            <a:avLst/>
          </a:prstGeom>
          <a:noFill/>
        </p:spPr>
        <p:txBody>
          <a:bodyPr wrap="square">
            <a:spAutoFit/>
          </a:bodyPr>
          <a:lstStyle/>
          <a:p>
            <a:pPr marL="0" indent="0">
              <a:buNone/>
            </a:pPr>
            <a:r>
              <a:rPr lang="en-US" altLang="en-US" dirty="0"/>
              <a:t>Triggers - Write the SQL/PSM code to create the following triggers:</a:t>
            </a:r>
          </a:p>
          <a:p>
            <a:pPr marL="609585" indent="-609585">
              <a:buFont typeface="+mj-lt"/>
              <a:buAutoNum type="arabicPeriod"/>
            </a:pPr>
            <a:r>
              <a:rPr lang="en-US" altLang="en-US" dirty="0"/>
              <a:t>Create a trigger called </a:t>
            </a:r>
            <a:r>
              <a:rPr lang="en-US" altLang="en-US" i="1" dirty="0" err="1"/>
              <a:t>customer_exists_trigger</a:t>
            </a:r>
            <a:r>
              <a:rPr lang="en-US" altLang="en-US" dirty="0"/>
              <a:t> that checks to see if a new customer already exists and display an error if the customer already exists.</a:t>
            </a:r>
          </a:p>
          <a:p>
            <a:pPr marL="609585" indent="-609585">
              <a:buFont typeface="+mj-lt"/>
              <a:buAutoNum type="arabicPeriod"/>
            </a:pPr>
            <a:r>
              <a:rPr lang="en-US" altLang="en-US" dirty="0"/>
              <a:t>Create triggers called </a:t>
            </a:r>
            <a:r>
              <a:rPr lang="en-US" altLang="en-US" i="1" dirty="0" err="1"/>
              <a:t>valid_price_insert_trigger</a:t>
            </a:r>
            <a:r>
              <a:rPr lang="en-US" altLang="en-US" i="1" dirty="0"/>
              <a:t> </a:t>
            </a:r>
            <a:r>
              <a:rPr lang="en-US" altLang="en-US" dirty="0"/>
              <a:t>and </a:t>
            </a:r>
            <a:r>
              <a:rPr lang="en-US" altLang="en-US" i="1" dirty="0" err="1"/>
              <a:t>valid_price_update_trigger</a:t>
            </a:r>
            <a:r>
              <a:rPr lang="en-US" altLang="en-US" i="1" dirty="0"/>
              <a:t> </a:t>
            </a:r>
            <a:r>
              <a:rPr lang="en-US" altLang="en-US" dirty="0"/>
              <a:t>that ensures that the price of all products is greater than zero and display an error if the price is not greater than zero.</a:t>
            </a:r>
          </a:p>
          <a:p>
            <a:pPr marL="609585" indent="-609585">
              <a:buFont typeface="+mj-lt"/>
              <a:buAutoNum type="arabicPeriod"/>
            </a:pPr>
            <a:r>
              <a:rPr lang="en-US" altLang="en-US" dirty="0"/>
              <a:t>Create a trigger called </a:t>
            </a:r>
            <a:r>
              <a:rPr lang="en-US" i="1" dirty="0" err="1"/>
              <a:t>shipping_trigger</a:t>
            </a:r>
            <a:r>
              <a:rPr lang="en-US" i="1" dirty="0"/>
              <a:t> </a:t>
            </a:r>
            <a:r>
              <a:rPr lang="en-US" altLang="en-US" dirty="0"/>
              <a:t>that when a new customer is inserted a new record will also be inserted into the customer shipping address table with the same values. Assume the territory ID is 5.</a:t>
            </a:r>
          </a:p>
        </p:txBody>
      </p:sp>
      <p:sp>
        <p:nvSpPr>
          <p:cNvPr id="12" name="TextBox 11">
            <a:extLst>
              <a:ext uri="{FF2B5EF4-FFF2-40B4-BE49-F238E27FC236}">
                <a16:creationId xmlns:a16="http://schemas.microsoft.com/office/drawing/2014/main" id="{708AAB13-70E9-4A08-9AFB-4A0B318D23F7}"/>
              </a:ext>
            </a:extLst>
          </p:cNvPr>
          <p:cNvSpPr txBox="1"/>
          <p:nvPr/>
        </p:nvSpPr>
        <p:spPr>
          <a:xfrm>
            <a:off x="709247" y="3543481"/>
            <a:ext cx="11353799" cy="1169551"/>
          </a:xfrm>
          <a:prstGeom prst="rect">
            <a:avLst/>
          </a:prstGeom>
          <a:noFill/>
        </p:spPr>
        <p:txBody>
          <a:bodyPr wrap="square">
            <a:spAutoFit/>
          </a:bodyPr>
          <a:lstStyle/>
          <a:p>
            <a:pPr marL="0" indent="0">
              <a:buNone/>
            </a:pPr>
            <a:r>
              <a:rPr lang="en-US" altLang="en-US" dirty="0"/>
              <a:t>Functions - Write the SQL/PSM code to create the following functions:</a:t>
            </a:r>
          </a:p>
          <a:p>
            <a:pPr marL="609585" indent="-609585">
              <a:buFont typeface="+mj-lt"/>
              <a:buAutoNum type="arabicPeriod"/>
            </a:pPr>
            <a:r>
              <a:rPr lang="en-US" dirty="0"/>
              <a:t>Create a function named </a:t>
            </a:r>
            <a:r>
              <a:rPr lang="en-US" i="1" dirty="0" err="1"/>
              <a:t>get_outstanding_balance</a:t>
            </a:r>
            <a:r>
              <a:rPr lang="en-US" dirty="0"/>
              <a:t> which returns the balance remaining on a given order. Select from this function only those orders with an outstanding balance.</a:t>
            </a:r>
          </a:p>
          <a:p>
            <a:pPr marL="609585" indent="-609585">
              <a:buFont typeface="+mj-lt"/>
              <a:buAutoNum type="arabicPeriod"/>
            </a:pPr>
            <a:r>
              <a:rPr lang="en-US" dirty="0"/>
              <a:t>Create a function named </a:t>
            </a:r>
            <a:r>
              <a:rPr lang="en-US" i="1" dirty="0" err="1"/>
              <a:t>get_materials_required</a:t>
            </a:r>
            <a:r>
              <a:rPr lang="en-US" dirty="0"/>
              <a:t> that will return the total materials required for each product. Select from this function showing the description and materials required for all products.</a:t>
            </a:r>
          </a:p>
        </p:txBody>
      </p:sp>
      <p:sp>
        <p:nvSpPr>
          <p:cNvPr id="16" name="TextBox 15">
            <a:extLst>
              <a:ext uri="{FF2B5EF4-FFF2-40B4-BE49-F238E27FC236}">
                <a16:creationId xmlns:a16="http://schemas.microsoft.com/office/drawing/2014/main" id="{C0244E20-704B-4198-AE0C-9CE3B769BC8D}"/>
              </a:ext>
            </a:extLst>
          </p:cNvPr>
          <p:cNvSpPr txBox="1"/>
          <p:nvPr/>
        </p:nvSpPr>
        <p:spPr>
          <a:xfrm>
            <a:off x="803031" y="1885949"/>
            <a:ext cx="11260015" cy="1169551"/>
          </a:xfrm>
          <a:prstGeom prst="rect">
            <a:avLst/>
          </a:prstGeom>
          <a:noFill/>
        </p:spPr>
        <p:txBody>
          <a:bodyPr wrap="square">
            <a:spAutoFit/>
          </a:bodyPr>
          <a:lstStyle/>
          <a:p>
            <a:pPr marL="0" indent="0">
              <a:buNone/>
            </a:pPr>
            <a:r>
              <a:rPr lang="en-US" altLang="en-US" dirty="0"/>
              <a:t>Procedures - Write the SQL/PSM code to create the following procedures:</a:t>
            </a:r>
          </a:p>
          <a:p>
            <a:pPr marL="609585" indent="-609585">
              <a:buFont typeface="+mj-lt"/>
              <a:buAutoNum type="arabicPeriod"/>
            </a:pPr>
            <a:r>
              <a:rPr lang="en-US" altLang="en-US" dirty="0"/>
              <a:t>Create a procedure named </a:t>
            </a:r>
            <a:r>
              <a:rPr lang="en-US" altLang="en-US" i="1" dirty="0" err="1"/>
              <a:t>null_report</a:t>
            </a:r>
            <a:r>
              <a:rPr lang="en-US" altLang="en-US" dirty="0"/>
              <a:t> that displays all customers that don’t have a </a:t>
            </a:r>
            <a:r>
              <a:rPr lang="en-US" altLang="en-US" dirty="0" err="1"/>
              <a:t>zipcode</a:t>
            </a:r>
            <a:r>
              <a:rPr lang="en-US" altLang="en-US" dirty="0"/>
              <a:t> specified in the state provided by the user. Call the procedure after creating it using </a:t>
            </a:r>
            <a:r>
              <a:rPr lang="en-US" altLang="en-US" i="1" dirty="0"/>
              <a:t>NM</a:t>
            </a:r>
            <a:r>
              <a:rPr lang="en-US" altLang="en-US" dirty="0"/>
              <a:t> as the IN parameters.</a:t>
            </a:r>
          </a:p>
          <a:p>
            <a:pPr marL="609585" indent="-609585">
              <a:buFont typeface="+mj-lt"/>
              <a:buAutoNum type="arabicPeriod"/>
            </a:pPr>
            <a:r>
              <a:rPr lang="en-US" dirty="0"/>
              <a:t>Create a procedure called </a:t>
            </a:r>
            <a:r>
              <a:rPr lang="en-US" i="1" dirty="0" err="1"/>
              <a:t>new_payment</a:t>
            </a:r>
            <a:r>
              <a:rPr lang="en-US" dirty="0"/>
              <a:t> that inserts a new payment and displays the remaining balance on the provided order. Call the procedure using order #51, payment type ID #1, date of today, amount of $500, and comment of “card” as IN parameters.</a:t>
            </a:r>
            <a:endParaRPr lang="en-US" alt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Handling Missing Data</a:t>
            </a:r>
          </a:p>
        </p:txBody>
      </p:sp>
      <p:sp>
        <p:nvSpPr>
          <p:cNvPr id="3" name="Content Placeholder 2"/>
          <p:cNvSpPr>
            <a:spLocks noGrp="1"/>
          </p:cNvSpPr>
          <p:nvPr>
            <p:ph idx="1"/>
          </p:nvPr>
        </p:nvSpPr>
        <p:spPr/>
        <p:txBody>
          <a:bodyPr>
            <a:normAutofit lnSpcReduction="10000"/>
          </a:bodyPr>
          <a:lstStyle/>
          <a:p>
            <a:pPr marL="0" indent="0">
              <a:buNone/>
            </a:pPr>
            <a:r>
              <a:rPr lang="en-US" sz="3200" b="1" dirty="0"/>
              <a:t>Substitute </a:t>
            </a:r>
            <a:r>
              <a:rPr lang="en-US" sz="3200" dirty="0"/>
              <a:t>an estimate of the missing value (e.g. using a formula)</a:t>
            </a:r>
          </a:p>
          <a:p>
            <a:pPr marL="0" indent="0">
              <a:buNone/>
            </a:pPr>
            <a:r>
              <a:rPr lang="en-US" sz="3200" dirty="0"/>
              <a:t>Construct a </a:t>
            </a:r>
            <a:r>
              <a:rPr lang="en-US" sz="3200" b="1" dirty="0"/>
              <a:t>report </a:t>
            </a:r>
            <a:r>
              <a:rPr lang="en-US" sz="3200" dirty="0"/>
              <a:t>listing missing values</a:t>
            </a:r>
          </a:p>
          <a:p>
            <a:pPr marL="0" indent="0">
              <a:buNone/>
            </a:pPr>
            <a:r>
              <a:rPr lang="en-US" sz="3200" b="1" dirty="0"/>
              <a:t>Ignore </a:t>
            </a:r>
            <a:r>
              <a:rPr lang="en-US" sz="3200" dirty="0"/>
              <a:t>missing data unless the value is significant (sensitivity testing)</a:t>
            </a:r>
          </a:p>
          <a:p>
            <a:pPr marL="0" indent="0">
              <a:buNone/>
            </a:pPr>
            <a:endParaRPr lang="en-US" sz="3200" dirty="0"/>
          </a:p>
          <a:p>
            <a:pPr marL="0" indent="0" algn="ctr">
              <a:buNone/>
            </a:pPr>
            <a:r>
              <a:rPr lang="en-US" sz="3200" b="1" dirty="0"/>
              <a:t>Triggers can be used to perform these operations.</a:t>
            </a:r>
          </a:p>
        </p:txBody>
      </p:sp>
      <p:sp>
        <p:nvSpPr>
          <p:cNvPr id="4" name="Slide Number Placeholder 3"/>
          <p:cNvSpPr>
            <a:spLocks noGrp="1"/>
          </p:cNvSpPr>
          <p:nvPr>
            <p:ph type="sldNum" sz="quarter" idx="12"/>
          </p:nvPr>
        </p:nvSpPr>
        <p:spPr/>
        <p:txBody>
          <a:bodyPr/>
          <a:lstStyle/>
          <a:p>
            <a:fld id="{FAA55752-3BAF-40C2-8655-E6F2DB7A226A}" type="slidenum">
              <a:rPr lang="en-US" smtClean="0"/>
              <a:t>35</a:t>
            </a:fld>
            <a:endParaRPr lang="en-US"/>
          </a:p>
        </p:txBody>
      </p:sp>
    </p:spTree>
    <p:extLst>
      <p:ext uri="{BB962C8B-B14F-4D97-AF65-F5344CB8AC3E}">
        <p14:creationId xmlns:p14="http://schemas.microsoft.com/office/powerpoint/2010/main" val="1183298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pic>
        <p:nvPicPr>
          <p:cNvPr id="1026" name="Picture 2">
            <a:extLst>
              <a:ext uri="{FF2B5EF4-FFF2-40B4-BE49-F238E27FC236}">
                <a16:creationId xmlns:a16="http://schemas.microsoft.com/office/drawing/2014/main" id="{D1755135-1C39-4F3D-8222-7A8A18AA4C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6615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6658" name="Rectangle 2"/>
          <p:cNvSpPr>
            <a:spLocks noGrp="1" noChangeArrowheads="1"/>
          </p:cNvSpPr>
          <p:nvPr>
            <p:ph type="title"/>
          </p:nvPr>
        </p:nvSpPr>
        <p:spPr/>
        <p:txBody>
          <a:bodyPr/>
          <a:lstStyle/>
          <a:p>
            <a:r>
              <a:rPr lang="en-US" dirty="0"/>
              <a:t>Routines</a:t>
            </a:r>
          </a:p>
        </p:txBody>
      </p:sp>
      <p:sp>
        <p:nvSpPr>
          <p:cNvPr id="51203" name="Rectangle 3"/>
          <p:cNvSpPr>
            <a:spLocks noGrp="1" noChangeArrowheads="1"/>
          </p:cNvSpPr>
          <p:nvPr>
            <p:ph idx="1"/>
          </p:nvPr>
        </p:nvSpPr>
        <p:spPr>
          <a:xfrm>
            <a:off x="312420" y="1355195"/>
            <a:ext cx="11567160" cy="2505031"/>
          </a:xfrm>
        </p:spPr>
        <p:txBody>
          <a:bodyPr/>
          <a:lstStyle/>
          <a:p>
            <a:pPr marL="0" indent="0">
              <a:buNone/>
            </a:pPr>
            <a:r>
              <a:rPr lang="en-US" altLang="en-US" b="1" dirty="0"/>
              <a:t>Definition:</a:t>
            </a:r>
            <a:r>
              <a:rPr lang="en-US" altLang="en-US" dirty="0"/>
              <a:t> program modules that execute on demand</a:t>
            </a:r>
          </a:p>
          <a:p>
            <a:r>
              <a:rPr lang="en-US" altLang="en-US" b="1" dirty="0"/>
              <a:t>Procedures:</a:t>
            </a:r>
            <a:r>
              <a:rPr lang="en-US" altLang="en-US" dirty="0"/>
              <a:t> routines that do not return values and can take input or output parameters; called explicitly</a:t>
            </a:r>
          </a:p>
          <a:p>
            <a:r>
              <a:rPr lang="en-US" altLang="en-US" b="1" dirty="0"/>
              <a:t>Functions:</a:t>
            </a:r>
            <a:r>
              <a:rPr lang="en-US" altLang="en-US" dirty="0"/>
              <a:t> routines that return values and take input parameters</a:t>
            </a:r>
          </a:p>
          <a:p>
            <a:r>
              <a:rPr lang="en-US" altLang="en-US" b="1" dirty="0"/>
              <a:t>Triggers:</a:t>
            </a:r>
            <a:r>
              <a:rPr lang="en-US" altLang="en-US" dirty="0"/>
              <a:t> routines that execute in response to a database event; event-driven</a:t>
            </a:r>
          </a:p>
        </p:txBody>
      </p:sp>
      <p:sp>
        <p:nvSpPr>
          <p:cNvPr id="4" name="Slide Number Placeholder 3"/>
          <p:cNvSpPr>
            <a:spLocks noGrp="1"/>
          </p:cNvSpPr>
          <p:nvPr>
            <p:ph type="sldNum" sz="quarter" idx="12"/>
          </p:nvPr>
        </p:nvSpPr>
        <p:spPr/>
        <p:txBody>
          <a:bodyPr/>
          <a:lstStyle>
            <a:lvl1pPr eaLnBrk="0" hangingPunct="0">
              <a:defRPr>
                <a:solidFill>
                  <a:schemeClr val="tx1"/>
                </a:solidFill>
                <a:latin typeface="Tahoma" panose="020B0604030504040204" pitchFamily="34" charset="0"/>
                <a:cs typeface="Arial" panose="020B0604020202020204" pitchFamily="34" charset="0"/>
              </a:defRPr>
            </a:lvl1pPr>
            <a:lvl2pPr marL="742932" indent="-285744" eaLnBrk="0" hangingPunct="0">
              <a:defRPr>
                <a:solidFill>
                  <a:schemeClr val="tx1"/>
                </a:solidFill>
                <a:latin typeface="Tahoma" panose="020B0604030504040204" pitchFamily="34" charset="0"/>
                <a:cs typeface="Arial" panose="020B0604020202020204" pitchFamily="34" charset="0"/>
              </a:defRPr>
            </a:lvl2pPr>
            <a:lvl3pPr marL="1142971" indent="-228594" eaLnBrk="0" hangingPunct="0">
              <a:defRPr>
                <a:solidFill>
                  <a:schemeClr val="tx1"/>
                </a:solidFill>
                <a:latin typeface="Tahoma" panose="020B0604030504040204" pitchFamily="34" charset="0"/>
                <a:cs typeface="Arial" panose="020B0604020202020204" pitchFamily="34" charset="0"/>
              </a:defRPr>
            </a:lvl3pPr>
            <a:lvl4pPr marL="1600160" indent="-228594" eaLnBrk="0" hangingPunct="0">
              <a:defRPr>
                <a:solidFill>
                  <a:schemeClr val="tx1"/>
                </a:solidFill>
                <a:latin typeface="Tahoma" panose="020B0604030504040204" pitchFamily="34" charset="0"/>
                <a:cs typeface="Arial" panose="020B0604020202020204" pitchFamily="34" charset="0"/>
              </a:defRPr>
            </a:lvl4pPr>
            <a:lvl5pPr marL="2057349" indent="-228594" eaLnBrk="0" hangingPunct="0">
              <a:defRPr>
                <a:solidFill>
                  <a:schemeClr val="tx1"/>
                </a:solidFill>
                <a:latin typeface="Tahoma" panose="020B0604030504040204" pitchFamily="34" charset="0"/>
                <a:cs typeface="Arial" panose="020B0604020202020204" pitchFamily="34" charset="0"/>
              </a:defRPr>
            </a:lvl5pPr>
            <a:lvl6pPr marL="2514537"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726"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8914"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103"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fld id="{6746DECD-E2A9-40CE-8655-B75E9D5E7AE3}" type="slidenum">
              <a:rPr lang="en-US" altLang="en-US" smtClean="0"/>
              <a:pPr/>
              <a:t>4</a:t>
            </a:fld>
            <a:endParaRPr lang="en-US" altLang="en-US" dirty="0"/>
          </a:p>
        </p:txBody>
      </p:sp>
      <p:sp>
        <p:nvSpPr>
          <p:cNvPr id="2" name="Rectangle 1"/>
          <p:cNvSpPr/>
          <p:nvPr/>
        </p:nvSpPr>
        <p:spPr>
          <a:xfrm flipH="1">
            <a:off x="9816856" y="4562576"/>
            <a:ext cx="1849256" cy="112499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dirty="0"/>
              <a:t>Call</a:t>
            </a:r>
            <a:br>
              <a:rPr lang="en-US" sz="1600" dirty="0"/>
            </a:br>
            <a:r>
              <a:rPr lang="en-US" sz="1600" dirty="0" err="1"/>
              <a:t>routine_name</a:t>
            </a:r>
            <a:endParaRPr lang="en-US" sz="1600" dirty="0"/>
          </a:p>
          <a:p>
            <a:r>
              <a:rPr lang="en-US" sz="1600" dirty="0"/>
              <a:t>(</a:t>
            </a:r>
            <a:r>
              <a:rPr lang="en-US" sz="1600" dirty="0" err="1"/>
              <a:t>input_value</a:t>
            </a:r>
            <a:r>
              <a:rPr lang="en-US" sz="1600" dirty="0">
                <a:sym typeface="Wingdings" panose="05000000000000000000" pitchFamily="2" charset="2"/>
              </a:rPr>
              <a:t>)</a:t>
            </a:r>
            <a:endParaRPr lang="en-US" sz="1600" dirty="0"/>
          </a:p>
        </p:txBody>
      </p:sp>
      <p:sp>
        <p:nvSpPr>
          <p:cNvPr id="7" name="Rectangle 6"/>
          <p:cNvSpPr/>
          <p:nvPr/>
        </p:nvSpPr>
        <p:spPr>
          <a:xfrm flipH="1">
            <a:off x="7696720" y="4562576"/>
            <a:ext cx="1849256" cy="1124995"/>
          </a:xfrm>
          <a:prstGeom prst="rect">
            <a:avLst/>
          </a:prstGeom>
        </p:spPr>
        <p:style>
          <a:lnRef idx="2">
            <a:schemeClr val="accent1"/>
          </a:lnRef>
          <a:fillRef idx="1">
            <a:schemeClr val="lt1"/>
          </a:fillRef>
          <a:effectRef idx="0">
            <a:schemeClr val="accent1"/>
          </a:effectRef>
          <a:fontRef idx="minor">
            <a:schemeClr val="dk1"/>
          </a:fontRef>
        </p:style>
        <p:txBody>
          <a:bodyPr rtlCol="0" anchor="t"/>
          <a:lstStyle/>
          <a:p>
            <a:pPr algn="ctr"/>
            <a:r>
              <a:rPr lang="en-US" sz="1600" dirty="0"/>
              <a:t>Stored Routine</a:t>
            </a:r>
          </a:p>
        </p:txBody>
      </p:sp>
      <p:sp>
        <p:nvSpPr>
          <p:cNvPr id="8" name="Rectangle 7"/>
          <p:cNvSpPr/>
          <p:nvPr/>
        </p:nvSpPr>
        <p:spPr>
          <a:xfrm flipH="1">
            <a:off x="7773962" y="4923633"/>
            <a:ext cx="1681141" cy="6350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Code</a:t>
            </a:r>
          </a:p>
        </p:txBody>
      </p:sp>
      <p:sp>
        <p:nvSpPr>
          <p:cNvPr id="3" name="Can 2"/>
          <p:cNvSpPr/>
          <p:nvPr/>
        </p:nvSpPr>
        <p:spPr>
          <a:xfrm flipH="1">
            <a:off x="5637725" y="4554009"/>
            <a:ext cx="932812" cy="114212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DB</a:t>
            </a:r>
          </a:p>
        </p:txBody>
      </p:sp>
      <p:sp>
        <p:nvSpPr>
          <p:cNvPr id="10" name="Rectangle 9"/>
          <p:cNvSpPr/>
          <p:nvPr/>
        </p:nvSpPr>
        <p:spPr>
          <a:xfrm flipH="1">
            <a:off x="511787" y="4562576"/>
            <a:ext cx="1849256" cy="112499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sz="1600" dirty="0"/>
              <a:t>INSERT</a:t>
            </a:r>
          </a:p>
          <a:p>
            <a:r>
              <a:rPr lang="en-US" sz="1600" dirty="0"/>
              <a:t>UPDATE</a:t>
            </a:r>
          </a:p>
          <a:p>
            <a:r>
              <a:rPr lang="en-US" sz="1600" dirty="0"/>
              <a:t>DELETE</a:t>
            </a:r>
          </a:p>
        </p:txBody>
      </p:sp>
      <p:sp>
        <p:nvSpPr>
          <p:cNvPr id="11" name="Rectangle 10"/>
          <p:cNvSpPr/>
          <p:nvPr/>
        </p:nvSpPr>
        <p:spPr>
          <a:xfrm flipH="1">
            <a:off x="2606515" y="4562576"/>
            <a:ext cx="1849256" cy="1124995"/>
          </a:xfrm>
          <a:prstGeom prst="rect">
            <a:avLst/>
          </a:prstGeom>
        </p:spPr>
        <p:style>
          <a:lnRef idx="2">
            <a:schemeClr val="accent1"/>
          </a:lnRef>
          <a:fillRef idx="1">
            <a:schemeClr val="lt1"/>
          </a:fillRef>
          <a:effectRef idx="0">
            <a:schemeClr val="accent1"/>
          </a:effectRef>
          <a:fontRef idx="minor">
            <a:schemeClr val="dk1"/>
          </a:fontRef>
        </p:style>
        <p:txBody>
          <a:bodyPr rtlCol="0" anchor="t"/>
          <a:lstStyle/>
          <a:p>
            <a:pPr algn="ctr"/>
            <a:r>
              <a:rPr lang="en-US" sz="1600" dirty="0"/>
              <a:t>Trigger</a:t>
            </a:r>
          </a:p>
        </p:txBody>
      </p:sp>
      <p:sp>
        <p:nvSpPr>
          <p:cNvPr id="12" name="Rectangle 11"/>
          <p:cNvSpPr/>
          <p:nvPr/>
        </p:nvSpPr>
        <p:spPr>
          <a:xfrm flipH="1">
            <a:off x="2683756" y="4951367"/>
            <a:ext cx="1681141" cy="6350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Code</a:t>
            </a:r>
          </a:p>
        </p:txBody>
      </p:sp>
      <p:cxnSp>
        <p:nvCxnSpPr>
          <p:cNvPr id="9" name="Straight Arrow Connector 8"/>
          <p:cNvCxnSpPr>
            <a:cxnSpLocks/>
            <a:stCxn id="7" idx="3"/>
            <a:endCxn id="3" idx="2"/>
          </p:cNvCxnSpPr>
          <p:nvPr/>
        </p:nvCxnSpPr>
        <p:spPr>
          <a:xfrm flipH="1">
            <a:off x="6570536" y="5125073"/>
            <a:ext cx="1126184"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a:cxnSpLocks/>
            <a:stCxn id="11" idx="1"/>
            <a:endCxn id="3" idx="4"/>
          </p:cNvCxnSpPr>
          <p:nvPr/>
        </p:nvCxnSpPr>
        <p:spPr>
          <a:xfrm>
            <a:off x="4455772" y="5125073"/>
            <a:ext cx="1181953"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a:cxnSpLocks/>
            <a:stCxn id="2" idx="3"/>
            <a:endCxn id="7" idx="1"/>
          </p:cNvCxnSpPr>
          <p:nvPr/>
        </p:nvCxnSpPr>
        <p:spPr>
          <a:xfrm flipH="1">
            <a:off x="9545976" y="5125073"/>
            <a:ext cx="2708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cxnSpLocks/>
            <a:stCxn id="10" idx="1"/>
            <a:endCxn id="11" idx="3"/>
          </p:cNvCxnSpPr>
          <p:nvPr/>
        </p:nvCxnSpPr>
        <p:spPr>
          <a:xfrm>
            <a:off x="2361043" y="5125073"/>
            <a:ext cx="24547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Rectangle 29"/>
          <p:cNvSpPr/>
          <p:nvPr/>
        </p:nvSpPr>
        <p:spPr>
          <a:xfrm flipH="1">
            <a:off x="4680641" y="4347995"/>
            <a:ext cx="935976" cy="76838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Performs Trigger Action</a:t>
            </a:r>
          </a:p>
        </p:txBody>
      </p:sp>
      <p:sp>
        <p:nvSpPr>
          <p:cNvPr id="31" name="Rectangle 30"/>
          <p:cNvSpPr/>
          <p:nvPr/>
        </p:nvSpPr>
        <p:spPr>
          <a:xfrm flipH="1">
            <a:off x="6587268" y="4195933"/>
            <a:ext cx="948961" cy="929748"/>
          </a:xfrm>
          <a:prstGeom prst="rect">
            <a:avLst/>
          </a:prstGeom>
          <a:no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Returns Value or Performs Routine</a:t>
            </a:r>
          </a:p>
        </p:txBody>
      </p:sp>
      <p:sp>
        <p:nvSpPr>
          <p:cNvPr id="33" name="Rectangle 32"/>
          <p:cNvSpPr/>
          <p:nvPr/>
        </p:nvSpPr>
        <p:spPr>
          <a:xfrm flipH="1">
            <a:off x="7530846" y="4171961"/>
            <a:ext cx="4309695" cy="1655464"/>
          </a:xfrm>
          <a:prstGeom prst="rect">
            <a:avLst/>
          </a:prstGeom>
          <a:noFill/>
          <a:ln>
            <a:prstDash val="dash"/>
          </a:ln>
        </p:spPr>
        <p:style>
          <a:lnRef idx="2">
            <a:schemeClr val="accent1"/>
          </a:lnRef>
          <a:fillRef idx="1">
            <a:schemeClr val="lt1"/>
          </a:fillRef>
          <a:effectRef idx="0">
            <a:schemeClr val="accent1"/>
          </a:effectRef>
          <a:fontRef idx="minor">
            <a:schemeClr val="dk1"/>
          </a:fontRef>
        </p:style>
        <p:txBody>
          <a:bodyPr vert="horz" rtlCol="0" anchor="t"/>
          <a:lstStyle/>
          <a:p>
            <a:pPr algn="ctr"/>
            <a:r>
              <a:rPr lang="en-US" sz="1600" dirty="0"/>
              <a:t>Procedures &amp; Functions</a:t>
            </a:r>
          </a:p>
        </p:txBody>
      </p:sp>
      <p:sp>
        <p:nvSpPr>
          <p:cNvPr id="24" name="Rectangle 23"/>
          <p:cNvSpPr/>
          <p:nvPr/>
        </p:nvSpPr>
        <p:spPr>
          <a:xfrm flipH="1">
            <a:off x="369755" y="4185807"/>
            <a:ext cx="4309695" cy="1655464"/>
          </a:xfrm>
          <a:prstGeom prst="rect">
            <a:avLst/>
          </a:prstGeom>
          <a:noFill/>
          <a:ln>
            <a:prstDash val="dash"/>
          </a:ln>
        </p:spPr>
        <p:style>
          <a:lnRef idx="2">
            <a:schemeClr val="accent1"/>
          </a:lnRef>
          <a:fillRef idx="1">
            <a:schemeClr val="lt1"/>
          </a:fillRef>
          <a:effectRef idx="0">
            <a:schemeClr val="accent1"/>
          </a:effectRef>
          <a:fontRef idx="minor">
            <a:schemeClr val="dk1"/>
          </a:fontRef>
        </p:style>
        <p:txBody>
          <a:bodyPr vert="horz" rtlCol="0" anchor="t"/>
          <a:lstStyle/>
          <a:p>
            <a:pPr algn="ctr"/>
            <a:r>
              <a:rPr lang="en-US" sz="1600" dirty="0"/>
              <a:t>Triggers</a:t>
            </a:r>
          </a:p>
        </p:txBody>
      </p:sp>
    </p:spTree>
    <p:extLst>
      <p:ext uri="{BB962C8B-B14F-4D97-AF65-F5344CB8AC3E}">
        <p14:creationId xmlns:p14="http://schemas.microsoft.com/office/powerpoint/2010/main" val="1177083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500"/>
                                        <p:tgtEl>
                                          <p:spTgt spid="25"/>
                                        </p:tgtEl>
                                      </p:cBhvr>
                                    </p:animEffect>
                                  </p:childTnLst>
                                </p:cTn>
                              </p:par>
                              <p:par>
                                <p:cTn id="28" presetID="10" presetClass="entr" presetSubtype="0" fill="hold"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0"/>
                                        </p:tgtEl>
                                        <p:attrNameLst>
                                          <p:attrName>style.visibility</p:attrName>
                                        </p:attrNameLst>
                                      </p:cBhvr>
                                      <p:to>
                                        <p:strVal val="visible"/>
                                      </p:to>
                                    </p:set>
                                    <p:animEffect transition="in" filter="fade">
                                      <p:cBhvr>
                                        <p:cTn id="44" dur="500"/>
                                        <p:tgtEl>
                                          <p:spTgt spid="3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500"/>
                                        <p:tgtEl>
                                          <p:spTgt spid="3"/>
                                        </p:tgtEl>
                                      </p:cBhvr>
                                    </p:animEffect>
                                  </p:childTnLst>
                                </p:cTn>
                              </p:par>
                              <p:par>
                                <p:cTn id="48" presetID="10" presetClass="entr" presetSubtype="0" fill="hold"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500"/>
                                        <p:tgtEl>
                                          <p:spTgt spid="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animEffect transition="in" filter="fade">
                                      <p:cBhvr>
                                        <p:cTn id="5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8" grpId="0" animBg="1"/>
      <p:bldP spid="3" grpId="0" animBg="1"/>
      <p:bldP spid="10" grpId="0" animBg="1"/>
      <p:bldP spid="11" grpId="0" animBg="1"/>
      <p:bldP spid="12" grpId="0" animBg="1"/>
      <p:bldP spid="30" grpId="0"/>
      <p:bldP spid="31" grpId="0"/>
      <p:bldP spid="33" grpId="0" animBg="1"/>
      <p:bldP spid="2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SQL/Persistent Stored Modules (SQL/PSM)</a:t>
            </a:r>
          </a:p>
        </p:txBody>
      </p:sp>
      <p:sp>
        <p:nvSpPr>
          <p:cNvPr id="3" name="Content Placeholder 2"/>
          <p:cNvSpPr>
            <a:spLocks noGrp="1"/>
          </p:cNvSpPr>
          <p:nvPr>
            <p:ph idx="1"/>
          </p:nvPr>
        </p:nvSpPr>
        <p:spPr>
          <a:xfrm>
            <a:off x="312420" y="1355194"/>
            <a:ext cx="11567160" cy="5366281"/>
          </a:xfrm>
        </p:spPr>
        <p:txBody>
          <a:bodyPr>
            <a:normAutofit/>
          </a:bodyPr>
          <a:lstStyle/>
          <a:p>
            <a:pPr marL="0" indent="0">
              <a:lnSpc>
                <a:spcPct val="120000"/>
              </a:lnSpc>
              <a:spcBef>
                <a:spcPts val="0"/>
              </a:spcBef>
              <a:buNone/>
            </a:pPr>
            <a:r>
              <a:rPr lang="en-US" b="1" dirty="0"/>
              <a:t>Definition:</a:t>
            </a:r>
            <a:r>
              <a:rPr lang="en-US" dirty="0"/>
              <a:t> procedural language is used to create routines to:</a:t>
            </a:r>
          </a:p>
          <a:p>
            <a:pPr marL="609585" indent="-609585">
              <a:lnSpc>
                <a:spcPct val="120000"/>
              </a:lnSpc>
              <a:spcBef>
                <a:spcPts val="0"/>
              </a:spcBef>
              <a:buFont typeface="+mj-lt"/>
              <a:buAutoNum type="arabicPeriod"/>
            </a:pPr>
            <a:r>
              <a:rPr lang="en-US" dirty="0"/>
              <a:t>Declare constants, variables, and cursors</a:t>
            </a:r>
          </a:p>
          <a:p>
            <a:pPr marL="609585" indent="-609585">
              <a:lnSpc>
                <a:spcPct val="120000"/>
              </a:lnSpc>
              <a:spcBef>
                <a:spcPts val="0"/>
              </a:spcBef>
              <a:buFont typeface="+mj-lt"/>
              <a:buAutoNum type="arabicPeriod"/>
            </a:pPr>
            <a:r>
              <a:rPr lang="en-US" dirty="0"/>
              <a:t>Execute program logic (i.e. conditions and loops)</a:t>
            </a:r>
          </a:p>
          <a:p>
            <a:pPr marL="609585" indent="-609585">
              <a:lnSpc>
                <a:spcPct val="120000"/>
              </a:lnSpc>
              <a:spcBef>
                <a:spcPts val="0"/>
              </a:spcBef>
              <a:buFont typeface="+mj-lt"/>
              <a:buAutoNum type="arabicPeriod"/>
            </a:pPr>
            <a:r>
              <a:rPr lang="en-US" dirty="0"/>
              <a:t>Handle exceptions (i.e. errors) that occur during runtime</a:t>
            </a:r>
          </a:p>
          <a:p>
            <a:pPr marL="0" indent="0">
              <a:lnSpc>
                <a:spcPct val="120000"/>
              </a:lnSpc>
              <a:spcBef>
                <a:spcPts val="0"/>
              </a:spcBef>
              <a:buNone/>
            </a:pPr>
            <a:endParaRPr lang="en-US" dirty="0"/>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dirty="0">
                <a:latin typeface="Courier New" panose="02070309020205020404" pitchFamily="49" charset="0"/>
                <a:cs typeface="Courier New" panose="02070309020205020404" pitchFamily="49" charset="0"/>
              </a:rPr>
              <a:t> </a:t>
            </a:r>
            <a:r>
              <a:rPr lang="en-US" dirty="0">
                <a:solidFill>
                  <a:srgbClr val="555555"/>
                </a:solidFill>
                <a:latin typeface="Courier New" panose="02070309020205020404" pitchFamily="49" charset="0"/>
                <a:cs typeface="Courier New" panose="02070309020205020404" pitchFamily="49" charset="0"/>
              </a:rPr>
              <a:t>$$ </a:t>
            </a:r>
            <a:r>
              <a:rPr lang="en-US" dirty="0">
                <a:solidFill>
                  <a:srgbClr val="AA5500"/>
                </a:solidFill>
                <a:latin typeface="Courier New" panose="02070309020205020404" pitchFamily="49" charset="0"/>
                <a:cs typeface="Times New Roman" panose="02020603050405020304" pitchFamily="18" charset="0"/>
              </a:rPr>
              <a:t>#mandatory</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CREATE</a:t>
            </a:r>
            <a:r>
              <a:rPr lang="en-US" dirty="0">
                <a:latin typeface="Courier New" panose="02070309020205020404" pitchFamily="49" charset="0"/>
                <a:cs typeface="Courier New" panose="02070309020205020404" pitchFamily="49" charset="0"/>
              </a:rPr>
              <a:t> </a:t>
            </a:r>
            <a:r>
              <a:rPr lang="en-US" dirty="0" err="1">
                <a:solidFill>
                  <a:srgbClr val="555555"/>
                </a:solidFill>
                <a:latin typeface="Courier New" panose="02070309020205020404" pitchFamily="49" charset="0"/>
                <a:cs typeface="Courier New" panose="02070309020205020404" pitchFamily="49" charset="0"/>
              </a:rPr>
              <a:t>routine_name</a:t>
            </a:r>
            <a:r>
              <a:rPr lang="en-US" dirty="0">
                <a:solidFill>
                  <a:srgbClr val="555555"/>
                </a:solidFill>
                <a:latin typeface="Courier New" panose="02070309020205020404" pitchFamily="49" charset="0"/>
                <a:cs typeface="Courier New" panose="02070309020205020404" pitchFamily="49" charset="0"/>
              </a:rPr>
              <a:t> </a:t>
            </a:r>
            <a:r>
              <a:rPr lang="en-US" dirty="0">
                <a:solidFill>
                  <a:srgbClr val="AA5500"/>
                </a:solidFill>
                <a:latin typeface="Courier New" panose="02070309020205020404" pitchFamily="49" charset="0"/>
                <a:cs typeface="Times New Roman" panose="02020603050405020304" pitchFamily="18" charset="0"/>
              </a:rPr>
              <a:t>#mandatory</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BEGIN</a:t>
            </a:r>
            <a:r>
              <a:rPr lang="en-US" dirty="0">
                <a:latin typeface="Courier New" panose="02070309020205020404" pitchFamily="49" charset="0"/>
                <a:cs typeface="Courier New" panose="02070309020205020404" pitchFamily="49" charset="0"/>
              </a:rPr>
              <a:t> </a:t>
            </a:r>
            <a:r>
              <a:rPr lang="en-US" dirty="0">
                <a:solidFill>
                  <a:srgbClr val="AA5500"/>
                </a:solidFill>
                <a:latin typeface="Courier New" panose="02070309020205020404" pitchFamily="49" charset="0"/>
                <a:cs typeface="Times New Roman" panose="02020603050405020304" pitchFamily="18" charset="0"/>
              </a:rPr>
              <a:t>#mandatory</a:t>
            </a:r>
          </a:p>
          <a:p>
            <a:pPr marL="0"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DECLARE</a:t>
            </a:r>
            <a:r>
              <a:rPr lang="en-US" dirty="0">
                <a:latin typeface="Courier New" panose="02070309020205020404" pitchFamily="49" charset="0"/>
                <a:cs typeface="Courier New" panose="02070309020205020404" pitchFamily="49" charset="0"/>
              </a:rPr>
              <a:t> </a:t>
            </a:r>
            <a:r>
              <a:rPr lang="en-US" dirty="0">
                <a:solidFill>
                  <a:srgbClr val="AA5500"/>
                </a:solidFill>
                <a:latin typeface="Courier New" panose="02070309020205020404" pitchFamily="49" charset="0"/>
                <a:cs typeface="Times New Roman" panose="02020603050405020304" pitchFamily="18" charset="0"/>
              </a:rPr>
              <a:t>#optional</a:t>
            </a:r>
          </a:p>
          <a:p>
            <a:pPr marL="0" indent="0">
              <a:lnSpc>
                <a:spcPct val="120000"/>
              </a:lnSpc>
              <a:spcBef>
                <a:spcPts val="0"/>
              </a:spcBef>
              <a:buNone/>
            </a:pPr>
            <a:r>
              <a:rPr lang="en-US" dirty="0">
                <a:latin typeface="Courier New" panose="02070309020205020404" pitchFamily="49" charset="0"/>
                <a:cs typeface="Courier New" panose="02070309020205020404" pitchFamily="49" charset="0"/>
              </a:rPr>
              <a:t>  </a:t>
            </a:r>
            <a:r>
              <a:rPr 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END</a:t>
            </a:r>
            <a:r>
              <a:rPr lang="en-US" dirty="0">
                <a:solidFill>
                  <a:srgbClr val="555555"/>
                </a:solidFill>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 </a:t>
            </a:r>
            <a:r>
              <a:rPr lang="en-US" dirty="0">
                <a:solidFill>
                  <a:srgbClr val="AA5500"/>
                </a:solidFill>
                <a:latin typeface="Courier New" panose="02070309020205020404" pitchFamily="49" charset="0"/>
                <a:cs typeface="Times New Roman" panose="02020603050405020304" pitchFamily="18" charset="0"/>
              </a:rPr>
              <a:t>#mandatory</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dirty="0">
                <a:solidFill>
                  <a:srgbClr val="555555"/>
                </a:solidFill>
                <a:latin typeface="Courier New" panose="02070309020205020404" pitchFamily="49" charset="0"/>
                <a:cs typeface="Courier New" panose="02070309020205020404" pitchFamily="49" charset="0"/>
              </a:rPr>
              <a:t> ; </a:t>
            </a:r>
            <a:r>
              <a:rPr lang="en-US" dirty="0">
                <a:solidFill>
                  <a:srgbClr val="AA5500"/>
                </a:solidFill>
                <a:latin typeface="Courier New" panose="02070309020205020404" pitchFamily="49" charset="0"/>
                <a:cs typeface="Times New Roman" panose="02020603050405020304" pitchFamily="18" charset="0"/>
              </a:rPr>
              <a:t>#mandatory</a:t>
            </a:r>
          </a:p>
        </p:txBody>
      </p:sp>
      <p:sp>
        <p:nvSpPr>
          <p:cNvPr id="4" name="Slide Number Placeholder 3"/>
          <p:cNvSpPr>
            <a:spLocks noGrp="1"/>
          </p:cNvSpPr>
          <p:nvPr>
            <p:ph type="sldNum" sz="quarter" idx="12"/>
          </p:nvPr>
        </p:nvSpPr>
        <p:spPr/>
        <p:txBody>
          <a:bodyPr/>
          <a:lstStyle/>
          <a:p>
            <a:fld id="{FAA55752-3BAF-40C2-8655-E6F2DB7A226A}" type="slidenum">
              <a:rPr lang="en-US" smtClean="0"/>
              <a:t>5</a:t>
            </a:fld>
            <a:endParaRPr lang="en-US"/>
          </a:p>
        </p:txBody>
      </p:sp>
    </p:spTree>
    <p:extLst>
      <p:ext uri="{BB962C8B-B14F-4D97-AF65-F5344CB8AC3E}">
        <p14:creationId xmlns:p14="http://schemas.microsoft.com/office/powerpoint/2010/main" val="117436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wipe(left)">
                                      <p:cBhvr>
                                        <p:cTn id="7" dur="200"/>
                                        <p:tgtEl>
                                          <p:spTgt spid="3">
                                            <p:txEl>
                                              <p:pRg st="5" end="5"/>
                                            </p:txEl>
                                          </p:spTgt>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3">
                                            <p:txEl>
                                              <p:pRg st="11" end="11"/>
                                            </p:txEl>
                                          </p:spTgt>
                                        </p:tgtEl>
                                        <p:attrNameLst>
                                          <p:attrName>style.visibility</p:attrName>
                                        </p:attrNameLst>
                                      </p:cBhvr>
                                      <p:to>
                                        <p:strVal val="visible"/>
                                      </p:to>
                                    </p:set>
                                    <p:animEffect transition="in" filter="wipe(left)">
                                      <p:cBhvr>
                                        <p:cTn id="11" dur="200"/>
                                        <p:tgtEl>
                                          <p:spTgt spid="3">
                                            <p:txEl>
                                              <p:pRg st="11" end="1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wipe(left)">
                                      <p:cBhvr>
                                        <p:cTn id="16" dur="200"/>
                                        <p:tgtEl>
                                          <p:spTgt spid="3">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wipe(left)">
                                      <p:cBhvr>
                                        <p:cTn id="21" dur="200"/>
                                        <p:tgtEl>
                                          <p:spTgt spid="3">
                                            <p:txEl>
                                              <p:pRg st="7" end="7"/>
                                            </p:txEl>
                                          </p:spTgt>
                                        </p:tgtEl>
                                      </p:cBhvr>
                                    </p:animEffect>
                                  </p:childTnLst>
                                </p:cTn>
                              </p:par>
                            </p:childTnLst>
                          </p:cTn>
                        </p:par>
                        <p:par>
                          <p:cTn id="22" fill="hold">
                            <p:stCondLst>
                              <p:cond delay="200"/>
                            </p:stCondLst>
                            <p:childTnLst>
                              <p:par>
                                <p:cTn id="23" presetID="22" presetClass="entr" presetSubtype="8" fill="hold" nodeType="after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animEffect transition="in" filter="wipe(left)">
                                      <p:cBhvr>
                                        <p:cTn id="25" dur="200"/>
                                        <p:tgtEl>
                                          <p:spTgt spid="3">
                                            <p:txEl>
                                              <p:pRg st="10" end="1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wipe(left)">
                                      <p:cBhvr>
                                        <p:cTn id="30" dur="200"/>
                                        <p:tgtEl>
                                          <p:spTgt spid="3">
                                            <p:txEl>
                                              <p:pRg st="8" end="8"/>
                                            </p:txEl>
                                          </p:spTgt>
                                        </p:tgtEl>
                                      </p:cBhvr>
                                    </p:animEffect>
                                  </p:childTnLst>
                                </p:cTn>
                              </p:par>
                            </p:childTnLst>
                          </p:cTn>
                        </p:par>
                        <p:par>
                          <p:cTn id="31" fill="hold">
                            <p:stCondLst>
                              <p:cond delay="200"/>
                            </p:stCondLst>
                            <p:childTnLst>
                              <p:par>
                                <p:cTn id="32" presetID="22" presetClass="entr" presetSubtype="8" fill="hold" nodeType="after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wipe(left)">
                                      <p:cBhvr>
                                        <p:cTn id="34" dur="2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947F8-06B1-41C9-AF29-24847BDF8F25}"/>
              </a:ext>
            </a:extLst>
          </p:cNvPr>
          <p:cNvSpPr>
            <a:spLocks noGrp="1"/>
          </p:cNvSpPr>
          <p:nvPr>
            <p:ph type="title"/>
          </p:nvPr>
        </p:nvSpPr>
        <p:spPr/>
        <p:txBody>
          <a:bodyPr/>
          <a:lstStyle/>
          <a:p>
            <a:r>
              <a:rPr lang="en-US" dirty="0"/>
              <a:t>Declaring Variables</a:t>
            </a:r>
          </a:p>
        </p:txBody>
      </p:sp>
      <p:sp>
        <p:nvSpPr>
          <p:cNvPr id="3" name="Content Placeholder 2">
            <a:extLst>
              <a:ext uri="{FF2B5EF4-FFF2-40B4-BE49-F238E27FC236}">
                <a16:creationId xmlns:a16="http://schemas.microsoft.com/office/drawing/2014/main" id="{EDDD4916-2628-44C7-935B-EC8A35512490}"/>
              </a:ext>
            </a:extLst>
          </p:cNvPr>
          <p:cNvSpPr>
            <a:spLocks noGrp="1"/>
          </p:cNvSpPr>
          <p:nvPr>
            <p:ph idx="1"/>
          </p:nvPr>
        </p:nvSpPr>
        <p:spPr/>
        <p:txBody>
          <a:bodyPr/>
          <a:lstStyle/>
          <a:p>
            <a:pPr marL="0" indent="0">
              <a:buNone/>
            </a:pPr>
            <a:r>
              <a:rPr lang="en-US" b="1" dirty="0"/>
              <a:t>Definition: </a:t>
            </a:r>
            <a:r>
              <a:rPr lang="en-US" dirty="0"/>
              <a:t>specifies the value of certain variables that can be used by code later on in the processing logic.</a:t>
            </a:r>
          </a:p>
          <a:p>
            <a:pPr marL="0" indent="0">
              <a:buNone/>
            </a:pPr>
            <a:r>
              <a:rPr lang="en-US" dirty="0">
                <a:solidFill>
                  <a:srgbClr val="555555"/>
                </a:solidFill>
                <a:latin typeface="Courier"/>
              </a:rPr>
              <a:t>x = 5</a:t>
            </a:r>
          </a:p>
          <a:p>
            <a:pPr marL="0" indent="0">
              <a:buNone/>
            </a:pPr>
            <a:r>
              <a:rPr lang="en-US" dirty="0">
                <a:solidFill>
                  <a:srgbClr val="555555"/>
                </a:solidFill>
                <a:latin typeface="Courier"/>
              </a:rPr>
              <a:t>y = x + 5</a:t>
            </a:r>
          </a:p>
          <a:p>
            <a:pPr marL="0" indent="0">
              <a:buNone/>
            </a:pPr>
            <a:endParaRPr lang="en-US" dirty="0"/>
          </a:p>
          <a:p>
            <a:pPr marL="0" indent="0">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DECLARE</a:t>
            </a:r>
            <a:r>
              <a:rPr lang="en-US" altLang="en-US" dirty="0">
                <a:latin typeface="Courier New" panose="02070309020205020404" pitchFamily="49" charset="0"/>
                <a:cs typeface="Courier New" panose="02070309020205020404" pitchFamily="49" charset="0"/>
              </a:rPr>
              <a:t> </a:t>
            </a:r>
            <a:r>
              <a:rPr lang="en-US" altLang="en-US" dirty="0">
                <a:solidFill>
                  <a:srgbClr val="555555"/>
                </a:solidFill>
                <a:latin typeface="Courier New" panose="02070309020205020404" pitchFamily="49" charset="0"/>
                <a:cs typeface="Courier New" panose="02070309020205020404" pitchFamily="49" charset="0"/>
              </a:rPr>
              <a:t>x </a:t>
            </a:r>
            <a:r>
              <a:rPr lang="en-US" altLang="en-US" dirty="0" err="1">
                <a:solidFill>
                  <a:srgbClr val="383DBA"/>
                </a:solidFill>
                <a:latin typeface="Courier New" panose="02070309020205020404" pitchFamily="49" charset="0"/>
                <a:ea typeface="ヒラギノ角ゴ Pro W3" pitchFamily="-105" charset="-128"/>
                <a:cs typeface="Courier New" panose="02070309020205020404" pitchFamily="49" charset="0"/>
              </a:rPr>
              <a:t>data_type</a:t>
            </a:r>
            <a:r>
              <a:rPr lang="en-US" altLang="en-US" dirty="0">
                <a:solidFill>
                  <a:srgbClr val="555555"/>
                </a:solidFill>
                <a:latin typeface="Courier New" panose="02070309020205020404" pitchFamily="49" charset="0"/>
                <a:cs typeface="Courier New" panose="02070309020205020404" pitchFamily="49" charset="0"/>
              </a:rPr>
              <a:t>;</a:t>
            </a:r>
            <a:endParaRPr lang="en-US" altLang="en-US" dirty="0">
              <a:latin typeface="Courier New" panose="02070309020205020404" pitchFamily="49" charset="0"/>
              <a:cs typeface="Courier New" panose="02070309020205020404" pitchFamily="49" charset="0"/>
            </a:endParaRPr>
          </a:p>
          <a:p>
            <a:pPr marL="0" indent="0">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SELECT</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`column`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INTO</a:t>
            </a:r>
            <a:r>
              <a:rPr lang="en-US" altLang="en-US" dirty="0">
                <a:solidFill>
                  <a:srgbClr val="555555"/>
                </a:solidFill>
                <a:latin typeface="Courier New" panose="02070309020205020404" pitchFamily="49" charset="0"/>
                <a:cs typeface="Courier New" panose="02070309020205020404" pitchFamily="49" charset="0"/>
              </a:rPr>
              <a:t> x</a:t>
            </a:r>
          </a:p>
          <a:p>
            <a:pPr marL="0" indent="0">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FROM</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`table`</a:t>
            </a:r>
            <a:r>
              <a:rPr lang="en-US" altLang="en-US" dirty="0">
                <a:solidFill>
                  <a:srgbClr val="555555"/>
                </a:solidFill>
                <a:latin typeface="Courier New" panose="02070309020205020404" pitchFamily="49" charset="0"/>
                <a:cs typeface="Courier New" panose="02070309020205020404" pitchFamily="49" charset="0"/>
              </a:rPr>
              <a:t>...;</a:t>
            </a:r>
          </a:p>
          <a:p>
            <a:pPr marL="0" indent="0">
              <a:buNone/>
            </a:pPr>
            <a:endParaRPr lang="en-US" dirty="0"/>
          </a:p>
        </p:txBody>
      </p:sp>
      <p:sp>
        <p:nvSpPr>
          <p:cNvPr id="4" name="Slide Number Placeholder 3">
            <a:extLst>
              <a:ext uri="{FF2B5EF4-FFF2-40B4-BE49-F238E27FC236}">
                <a16:creationId xmlns:a16="http://schemas.microsoft.com/office/drawing/2014/main" id="{293D7726-339D-470B-A3FD-2146AED74013}"/>
              </a:ext>
            </a:extLst>
          </p:cNvPr>
          <p:cNvSpPr>
            <a:spLocks noGrp="1"/>
          </p:cNvSpPr>
          <p:nvPr>
            <p:ph type="sldNum" sz="quarter" idx="12"/>
          </p:nvPr>
        </p:nvSpPr>
        <p:spPr/>
        <p:txBody>
          <a:bodyPr/>
          <a:lstStyle/>
          <a:p>
            <a:fld id="{FAA55752-3BAF-40C2-8655-E6F2DB7A226A}" type="slidenum">
              <a:rPr lang="en-US" smtClean="0"/>
              <a:t>6</a:t>
            </a:fld>
            <a:endParaRPr lang="en-US"/>
          </a:p>
        </p:txBody>
      </p:sp>
    </p:spTree>
    <p:extLst>
      <p:ext uri="{BB962C8B-B14F-4D97-AF65-F5344CB8AC3E}">
        <p14:creationId xmlns:p14="http://schemas.microsoft.com/office/powerpoint/2010/main" val="1541532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left)">
                                      <p:cBhvr>
                                        <p:cTn id="7" dur="200"/>
                                        <p:tgtEl>
                                          <p:spTgt spid="3">
                                            <p:txEl>
                                              <p:pRg st="1" end="1"/>
                                            </p:txEl>
                                          </p:spTgt>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wipe(left)">
                                      <p:cBhvr>
                                        <p:cTn id="11" dur="200"/>
                                        <p:tgtEl>
                                          <p:spTgt spid="3">
                                            <p:txEl>
                                              <p:pRg st="2" end="2"/>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wipe(left)">
                                      <p:cBhvr>
                                        <p:cTn id="16" dur="200"/>
                                        <p:tgtEl>
                                          <p:spTgt spid="3">
                                            <p:txEl>
                                              <p:pRg st="4" end="4"/>
                                            </p:txEl>
                                          </p:spTgt>
                                        </p:tgtEl>
                                      </p:cBhvr>
                                    </p:animEffect>
                                  </p:childTnLst>
                                </p:cTn>
                              </p:par>
                            </p:childTnLst>
                          </p:cTn>
                        </p:par>
                        <p:par>
                          <p:cTn id="17" fill="hold">
                            <p:stCondLst>
                              <p:cond delay="200"/>
                            </p:stCondLst>
                            <p:childTnLst>
                              <p:par>
                                <p:cTn id="18" presetID="22" presetClass="entr" presetSubtype="8" fill="hold" nodeType="after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wipe(left)">
                                      <p:cBhvr>
                                        <p:cTn id="20" dur="200"/>
                                        <p:tgtEl>
                                          <p:spTgt spid="3">
                                            <p:txEl>
                                              <p:pRg st="5" end="5"/>
                                            </p:txEl>
                                          </p:spTgt>
                                        </p:tgtEl>
                                      </p:cBhvr>
                                    </p:animEffect>
                                  </p:childTnLst>
                                </p:cTn>
                              </p:par>
                            </p:childTnLst>
                          </p:cTn>
                        </p:par>
                        <p:par>
                          <p:cTn id="21" fill="hold">
                            <p:stCondLst>
                              <p:cond delay="400"/>
                            </p:stCondLst>
                            <p:childTnLst>
                              <p:par>
                                <p:cTn id="22" presetID="22" presetClass="entr" presetSubtype="8" fill="hold" nodeType="after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wipe(left)">
                                      <p:cBhvr>
                                        <p:cTn id="24" dur="2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1E8BD-EBB4-4C5F-87D3-77225DAADA27}"/>
              </a:ext>
            </a:extLst>
          </p:cNvPr>
          <p:cNvSpPr>
            <a:spLocks noGrp="1"/>
          </p:cNvSpPr>
          <p:nvPr>
            <p:ph type="title"/>
          </p:nvPr>
        </p:nvSpPr>
        <p:spPr/>
        <p:txBody>
          <a:bodyPr/>
          <a:lstStyle/>
          <a:p>
            <a:r>
              <a:rPr lang="en-US" dirty="0"/>
              <a:t>If/Then Logic</a:t>
            </a:r>
          </a:p>
        </p:txBody>
      </p:sp>
      <p:sp>
        <p:nvSpPr>
          <p:cNvPr id="3" name="Content Placeholder 2">
            <a:extLst>
              <a:ext uri="{FF2B5EF4-FFF2-40B4-BE49-F238E27FC236}">
                <a16:creationId xmlns:a16="http://schemas.microsoft.com/office/drawing/2014/main" id="{A9359E99-02B9-4253-A0C7-719C2B80942F}"/>
              </a:ext>
            </a:extLst>
          </p:cNvPr>
          <p:cNvSpPr>
            <a:spLocks noGrp="1"/>
          </p:cNvSpPr>
          <p:nvPr>
            <p:ph idx="1"/>
          </p:nvPr>
        </p:nvSpPr>
        <p:spPr>
          <a:xfrm>
            <a:off x="312420" y="1355195"/>
            <a:ext cx="11567160" cy="4786472"/>
          </a:xfrm>
        </p:spPr>
        <p:txBody>
          <a:bodyPr/>
          <a:lstStyle/>
          <a:p>
            <a:pPr marL="0" indent="0">
              <a:buNone/>
            </a:pPr>
            <a:r>
              <a:rPr lang="en-US" b="1" dirty="0"/>
              <a:t>Definition:</a:t>
            </a:r>
            <a:r>
              <a:rPr lang="en-US" dirty="0"/>
              <a:t> The IF/THEN/ELSE logic evaluates certain criteria and returns certain results when the criteria is met.</a:t>
            </a:r>
          </a:p>
          <a:p>
            <a:pPr marL="0" indent="0">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IF</a:t>
            </a:r>
            <a:r>
              <a:rPr lang="en-US" dirty="0">
                <a:latin typeface="Courier"/>
              </a:rPr>
              <a:t> </a:t>
            </a:r>
            <a:r>
              <a:rPr lang="en-US" dirty="0">
                <a:solidFill>
                  <a:srgbClr val="555555"/>
                </a:solidFill>
                <a:latin typeface="Courier"/>
              </a:rPr>
              <a:t>(condition) </a:t>
            </a: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THEN</a:t>
            </a:r>
          </a:p>
          <a:p>
            <a:pPr marL="0" indent="0">
              <a:buNone/>
            </a:pPr>
            <a:r>
              <a:rPr lang="en-US" dirty="0">
                <a:solidFill>
                  <a:schemeClr val="accent4">
                    <a:lumMod val="75000"/>
                  </a:schemeClr>
                </a:solidFill>
                <a:latin typeface="Courier New" panose="02070309020205020404" pitchFamily="49" charset="0"/>
                <a:cs typeface="Courier New" panose="02070309020205020404" pitchFamily="49" charset="0"/>
              </a:rPr>
              <a:t>  </a:t>
            </a:r>
            <a:r>
              <a:rPr lang="en-US" dirty="0">
                <a:solidFill>
                  <a:srgbClr val="AA5500"/>
                </a:solidFill>
                <a:latin typeface="Courier New" panose="02070309020205020404" pitchFamily="49" charset="0"/>
                <a:cs typeface="Times New Roman" panose="02020603050405020304" pitchFamily="18" charset="0"/>
              </a:rPr>
              <a:t>#logic if condition is true</a:t>
            </a:r>
            <a:r>
              <a:rPr lang="en-US" dirty="0">
                <a:solidFill>
                  <a:srgbClr val="555555"/>
                </a:solidFill>
                <a:latin typeface="Courier New" panose="02070309020205020404" pitchFamily="49" charset="0"/>
                <a:cs typeface="Times New Roman" panose="02020603050405020304" pitchFamily="18" charset="0"/>
              </a:rPr>
              <a:t>;</a:t>
            </a:r>
          </a:p>
          <a:p>
            <a:pPr marL="0" indent="0">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ELSEIF</a:t>
            </a:r>
            <a:r>
              <a:rPr lang="en-US" dirty="0">
                <a:latin typeface="Courier"/>
              </a:rPr>
              <a:t> </a:t>
            </a:r>
            <a:r>
              <a:rPr lang="en-US" dirty="0">
                <a:solidFill>
                  <a:srgbClr val="555555"/>
                </a:solidFill>
                <a:latin typeface="Courier"/>
              </a:rPr>
              <a:t>(condition) </a:t>
            </a: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THEN</a:t>
            </a:r>
          </a:p>
          <a:p>
            <a:pPr marL="0" indent="0">
              <a:buNone/>
            </a:pPr>
            <a:r>
              <a:rPr lang="en-US" dirty="0">
                <a:solidFill>
                  <a:schemeClr val="accent4">
                    <a:lumMod val="75000"/>
                  </a:schemeClr>
                </a:solidFill>
                <a:latin typeface="Courier New" panose="02070309020205020404" pitchFamily="49" charset="0"/>
                <a:cs typeface="Courier New" panose="02070309020205020404" pitchFamily="49" charset="0"/>
              </a:rPr>
              <a:t>  </a:t>
            </a:r>
            <a:r>
              <a:rPr lang="en-US" dirty="0">
                <a:solidFill>
                  <a:srgbClr val="AA5500"/>
                </a:solidFill>
                <a:latin typeface="Courier New" panose="02070309020205020404" pitchFamily="49" charset="0"/>
                <a:cs typeface="Times New Roman" panose="02020603050405020304" pitchFamily="18" charset="0"/>
              </a:rPr>
              <a:t>#logic if condition is true</a:t>
            </a:r>
            <a:r>
              <a:rPr lang="en-US" dirty="0">
                <a:solidFill>
                  <a:srgbClr val="555555"/>
                </a:solidFill>
                <a:latin typeface="Courier New" panose="02070309020205020404" pitchFamily="49" charset="0"/>
                <a:cs typeface="Times New Roman" panose="02020603050405020304" pitchFamily="18" charset="0"/>
              </a:rPr>
              <a:t>;</a:t>
            </a:r>
          </a:p>
          <a:p>
            <a:pPr marL="0" indent="0">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ELSE</a:t>
            </a:r>
          </a:p>
          <a:p>
            <a:pPr marL="0" indent="0">
              <a:buNone/>
            </a:pPr>
            <a:r>
              <a:rPr lang="en-US" dirty="0">
                <a:solidFill>
                  <a:schemeClr val="accent4">
                    <a:lumMod val="75000"/>
                  </a:schemeClr>
                </a:solidFill>
                <a:latin typeface="Courier New" panose="02070309020205020404" pitchFamily="49" charset="0"/>
                <a:cs typeface="Courier New" panose="02070309020205020404" pitchFamily="49" charset="0"/>
              </a:rPr>
              <a:t>  </a:t>
            </a:r>
            <a:r>
              <a:rPr lang="en-US" dirty="0">
                <a:solidFill>
                  <a:srgbClr val="AA5500"/>
                </a:solidFill>
                <a:latin typeface="Courier New" panose="02070309020205020404" pitchFamily="49" charset="0"/>
                <a:cs typeface="Times New Roman" panose="02020603050405020304" pitchFamily="18" charset="0"/>
              </a:rPr>
              <a:t>#logic if all conditions are false</a:t>
            </a:r>
            <a:r>
              <a:rPr lang="en-US" dirty="0">
                <a:solidFill>
                  <a:srgbClr val="555555"/>
                </a:solidFill>
                <a:latin typeface="Courier New" panose="02070309020205020404" pitchFamily="49" charset="0"/>
                <a:cs typeface="Times New Roman" panose="02020603050405020304" pitchFamily="18" charset="0"/>
              </a:rPr>
              <a:t>;</a:t>
            </a:r>
          </a:p>
          <a:p>
            <a:pPr marL="0" indent="0">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END</a:t>
            </a:r>
            <a:r>
              <a:rPr lang="en-US" dirty="0">
                <a:latin typeface="Courier"/>
              </a:rPr>
              <a:t> </a:t>
            </a: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IF</a:t>
            </a:r>
            <a:r>
              <a:rPr lang="en-US" dirty="0">
                <a:solidFill>
                  <a:srgbClr val="555555"/>
                </a:solidFill>
                <a:latin typeface="Courier"/>
              </a:rPr>
              <a:t>;</a:t>
            </a:r>
          </a:p>
        </p:txBody>
      </p:sp>
      <p:sp>
        <p:nvSpPr>
          <p:cNvPr id="4" name="Slide Number Placeholder 3">
            <a:extLst>
              <a:ext uri="{FF2B5EF4-FFF2-40B4-BE49-F238E27FC236}">
                <a16:creationId xmlns:a16="http://schemas.microsoft.com/office/drawing/2014/main" id="{417A8F43-0220-4A7F-8021-9EB22ECCDD2B}"/>
              </a:ext>
            </a:extLst>
          </p:cNvPr>
          <p:cNvSpPr>
            <a:spLocks noGrp="1"/>
          </p:cNvSpPr>
          <p:nvPr>
            <p:ph type="sldNum" sz="quarter" idx="12"/>
          </p:nvPr>
        </p:nvSpPr>
        <p:spPr/>
        <p:txBody>
          <a:bodyPr/>
          <a:lstStyle/>
          <a:p>
            <a:fld id="{FAA55752-3BAF-40C2-8655-E6F2DB7A226A}" type="slidenum">
              <a:rPr lang="en-US" smtClean="0"/>
              <a:t>7</a:t>
            </a:fld>
            <a:endParaRPr lang="en-US"/>
          </a:p>
        </p:txBody>
      </p:sp>
    </p:spTree>
    <p:extLst>
      <p:ext uri="{BB962C8B-B14F-4D97-AF65-F5344CB8AC3E}">
        <p14:creationId xmlns:p14="http://schemas.microsoft.com/office/powerpoint/2010/main" val="2127265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left)">
                                      <p:cBhvr>
                                        <p:cTn id="7" dur="200"/>
                                        <p:tgtEl>
                                          <p:spTgt spid="3">
                                            <p:txEl>
                                              <p:pRg st="1" end="1"/>
                                            </p:txEl>
                                          </p:spTgt>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wipe(left)">
                                      <p:cBhvr>
                                        <p:cTn id="11" dur="200"/>
                                        <p:tgtEl>
                                          <p:spTgt spid="3">
                                            <p:txEl>
                                              <p:pRg st="2" end="2"/>
                                            </p:txEl>
                                          </p:spTgt>
                                        </p:tgtEl>
                                      </p:cBhvr>
                                    </p:animEffect>
                                  </p:childTnLst>
                                </p:cTn>
                              </p:par>
                            </p:childTnLst>
                          </p:cTn>
                        </p:par>
                        <p:par>
                          <p:cTn id="12" fill="hold">
                            <p:stCondLst>
                              <p:cond delay="400"/>
                            </p:stCondLst>
                            <p:childTnLst>
                              <p:par>
                                <p:cTn id="13" presetID="22" presetClass="entr" presetSubtype="8" fill="hold" nodeType="after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wipe(left)">
                                      <p:cBhvr>
                                        <p:cTn id="15" dur="200"/>
                                        <p:tgtEl>
                                          <p:spTgt spid="3">
                                            <p:txEl>
                                              <p:pRg st="7" end="7"/>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wipe(left)">
                                      <p:cBhvr>
                                        <p:cTn id="20" dur="200"/>
                                        <p:tgtEl>
                                          <p:spTgt spid="3">
                                            <p:txEl>
                                              <p:pRg st="3" end="3"/>
                                            </p:txEl>
                                          </p:spTgt>
                                        </p:tgtEl>
                                      </p:cBhvr>
                                    </p:animEffect>
                                  </p:childTnLst>
                                </p:cTn>
                              </p:par>
                            </p:childTnLst>
                          </p:cTn>
                        </p:par>
                        <p:par>
                          <p:cTn id="21" fill="hold">
                            <p:stCondLst>
                              <p:cond delay="200"/>
                            </p:stCondLst>
                            <p:childTnLst>
                              <p:par>
                                <p:cTn id="22" presetID="22" presetClass="entr" presetSubtype="8" fill="hold" nodeType="after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wipe(left)">
                                      <p:cBhvr>
                                        <p:cTn id="24" dur="200"/>
                                        <p:tgtEl>
                                          <p:spTgt spid="3">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wipe(left)">
                                      <p:cBhvr>
                                        <p:cTn id="29" dur="200"/>
                                        <p:tgtEl>
                                          <p:spTgt spid="3">
                                            <p:txEl>
                                              <p:pRg st="5" end="5"/>
                                            </p:txEl>
                                          </p:spTgt>
                                        </p:tgtEl>
                                      </p:cBhvr>
                                    </p:animEffect>
                                  </p:childTnLst>
                                </p:cTn>
                              </p:par>
                            </p:childTnLst>
                          </p:cTn>
                        </p:par>
                        <p:par>
                          <p:cTn id="30" fill="hold">
                            <p:stCondLst>
                              <p:cond delay="200"/>
                            </p:stCondLst>
                            <p:childTnLst>
                              <p:par>
                                <p:cTn id="31" presetID="22" presetClass="entr" presetSubtype="8" fill="hold" nodeType="after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wipe(left)">
                                      <p:cBhvr>
                                        <p:cTn id="33" dur="2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2562" name="Rectangle 2"/>
          <p:cNvSpPr>
            <a:spLocks noGrp="1" noChangeArrowheads="1"/>
          </p:cNvSpPr>
          <p:nvPr>
            <p:ph type="title"/>
          </p:nvPr>
        </p:nvSpPr>
        <p:spPr/>
        <p:txBody>
          <a:bodyPr/>
          <a:lstStyle/>
          <a:p>
            <a:r>
              <a:rPr lang="en-US"/>
              <a:t>Procedures</a:t>
            </a:r>
            <a:endParaRPr lang="en-US" dirty="0"/>
          </a:p>
        </p:txBody>
      </p:sp>
      <p:sp>
        <p:nvSpPr>
          <p:cNvPr id="8" name="Content Placeholder 7"/>
          <p:cNvSpPr>
            <a:spLocks noGrp="1"/>
          </p:cNvSpPr>
          <p:nvPr>
            <p:ph idx="1"/>
          </p:nvPr>
        </p:nvSpPr>
        <p:spPr>
          <a:xfrm>
            <a:off x="320603" y="1355194"/>
            <a:ext cx="11567160" cy="5267500"/>
          </a:xfrm>
        </p:spPr>
        <p:txBody>
          <a:bodyPr>
            <a:normAutofit fontScale="92500" lnSpcReduction="20000"/>
          </a:bodyPr>
          <a:lstStyle/>
          <a:p>
            <a:pPr marL="0" indent="0">
              <a:lnSpc>
                <a:spcPct val="120000"/>
              </a:lnSpc>
              <a:spcBef>
                <a:spcPts val="0"/>
              </a:spcBef>
              <a:buNone/>
            </a:pPr>
            <a:r>
              <a:rPr lang="en-US" altLang="en-US" b="1" dirty="0"/>
              <a:t>Definition:</a:t>
            </a:r>
            <a:r>
              <a:rPr lang="en-US" altLang="en-US" dirty="0"/>
              <a:t> routines that do not return values and can take input or output parameters; called explicitly</a:t>
            </a:r>
          </a:p>
          <a:p>
            <a:pPr marL="0" indent="0">
              <a:lnSpc>
                <a:spcPct val="120000"/>
              </a:lnSpc>
              <a:spcBef>
                <a:spcPts val="0"/>
              </a:spcBef>
              <a:buNone/>
            </a:pPr>
            <a:r>
              <a:rPr 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sz="2933" dirty="0">
                <a:latin typeface="Courier New" panose="02070309020205020404" pitchFamily="49" charset="0"/>
                <a:cs typeface="Courier New" panose="02070309020205020404" pitchFamily="49" charset="0"/>
              </a:rPr>
              <a:t> </a:t>
            </a:r>
            <a:r>
              <a:rPr lang="en-US" sz="2933" dirty="0">
                <a:solidFill>
                  <a:srgbClr val="555555"/>
                </a:solidFill>
                <a:latin typeface="Courier New" panose="02070309020205020404" pitchFamily="49" charset="0"/>
                <a:cs typeface="Courier New" panose="02070309020205020404" pitchFamily="49" charset="0"/>
              </a:rPr>
              <a:t>$$ </a:t>
            </a:r>
          </a:p>
          <a:p>
            <a:pPr marL="0" indent="0">
              <a:lnSpc>
                <a:spcPct val="120000"/>
              </a:lnSpc>
              <a:spcBef>
                <a:spcPts val="0"/>
              </a:spcBef>
              <a:buNone/>
            </a:pPr>
            <a:r>
              <a:rPr lang="en-US" alt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CREATE</a:t>
            </a:r>
            <a:r>
              <a:rPr lang="en-US" altLang="en-US" sz="2933" dirty="0">
                <a:latin typeface="Courier New" panose="02070309020205020404" pitchFamily="49" charset="0"/>
                <a:cs typeface="Courier New" panose="02070309020205020404" pitchFamily="49" charset="0"/>
              </a:rPr>
              <a:t> </a:t>
            </a:r>
            <a:r>
              <a:rPr lang="en-US" alt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PROCEDURE</a:t>
            </a:r>
            <a:r>
              <a:rPr lang="en-US" altLang="en-US" sz="2933" dirty="0">
                <a:latin typeface="Courier New" panose="02070309020205020404" pitchFamily="49" charset="0"/>
                <a:cs typeface="Courier New" panose="02070309020205020404" pitchFamily="49" charset="0"/>
              </a:rPr>
              <a:t> </a:t>
            </a:r>
            <a:r>
              <a:rPr lang="en-US" altLang="en-US" sz="2933" dirty="0" err="1">
                <a:solidFill>
                  <a:srgbClr val="555555"/>
                </a:solidFill>
                <a:latin typeface="Courier New" panose="02070309020205020404" pitchFamily="49" charset="0"/>
                <a:cs typeface="Courier New" panose="02070309020205020404" pitchFamily="49" charset="0"/>
              </a:rPr>
              <a:t>procedure_name</a:t>
            </a:r>
            <a:r>
              <a:rPr lang="en-US" altLang="en-US" sz="2933" dirty="0">
                <a:solidFill>
                  <a:srgbClr val="555555"/>
                </a:solidFill>
                <a:latin typeface="Courier New" panose="02070309020205020404" pitchFamily="49" charset="0"/>
                <a:cs typeface="Courier New" panose="02070309020205020404" pitchFamily="49" charset="0"/>
              </a:rPr>
              <a:t>(</a:t>
            </a:r>
            <a:r>
              <a:rPr lang="en-US" alt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IN</a:t>
            </a:r>
            <a:r>
              <a:rPr lang="en-US" altLang="en-US" sz="2933" dirty="0">
                <a:solidFill>
                  <a:srgbClr val="555555"/>
                </a:solidFill>
                <a:latin typeface="Courier New" panose="02070309020205020404" pitchFamily="49" charset="0"/>
                <a:cs typeface="Courier New" panose="02070309020205020404" pitchFamily="49" charset="0"/>
              </a:rPr>
              <a:t>|</a:t>
            </a:r>
            <a:r>
              <a:rPr lang="en-US" alt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OUT</a:t>
            </a:r>
            <a:r>
              <a:rPr lang="en-US" altLang="en-US" sz="2933" dirty="0">
                <a:solidFill>
                  <a:srgbClr val="555555"/>
                </a:solidFill>
                <a:latin typeface="Courier New" panose="02070309020205020404" pitchFamily="49" charset="0"/>
                <a:cs typeface="Courier New" panose="02070309020205020404" pitchFamily="49" charset="0"/>
              </a:rPr>
              <a:t>|</a:t>
            </a:r>
            <a:r>
              <a:rPr lang="en-US" alt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INOUT</a:t>
            </a:r>
            <a:r>
              <a:rPr lang="en-US" altLang="en-US" sz="2933" dirty="0">
                <a:latin typeface="Courier New" panose="02070309020205020404" pitchFamily="49" charset="0"/>
                <a:cs typeface="Courier New" panose="02070309020205020404" pitchFamily="49" charset="0"/>
              </a:rPr>
              <a:t> </a:t>
            </a:r>
            <a:r>
              <a:rPr lang="en-US" altLang="en-US" sz="2933" dirty="0" err="1">
                <a:solidFill>
                  <a:srgbClr val="555555"/>
                </a:solidFill>
                <a:latin typeface="Courier New" panose="02070309020205020404" pitchFamily="49" charset="0"/>
                <a:cs typeface="Courier New" panose="02070309020205020404" pitchFamily="49" charset="0"/>
              </a:rPr>
              <a:t>variable_name</a:t>
            </a:r>
            <a:r>
              <a:rPr lang="en-US" altLang="en-US" sz="2933" dirty="0">
                <a:solidFill>
                  <a:srgbClr val="555555"/>
                </a:solidFill>
                <a:latin typeface="Courier New" panose="02070309020205020404" pitchFamily="49" charset="0"/>
                <a:cs typeface="Courier New" panose="02070309020205020404" pitchFamily="49" charset="0"/>
              </a:rPr>
              <a:t> </a:t>
            </a:r>
            <a:r>
              <a:rPr lang="en-US" altLang="en-US" sz="2933" dirty="0" err="1">
                <a:solidFill>
                  <a:srgbClr val="383DBA"/>
                </a:solidFill>
                <a:latin typeface="Courier New" panose="02070309020205020404" pitchFamily="49" charset="0"/>
                <a:ea typeface="ヒラギノ角ゴ Pro W3" pitchFamily="-105" charset="-128"/>
                <a:cs typeface="Courier New" panose="02070309020205020404" pitchFamily="49" charset="0"/>
              </a:rPr>
              <a:t>data_type</a:t>
            </a:r>
            <a:r>
              <a:rPr lang="en-US" altLang="en-US" sz="2933" dirty="0">
                <a:solidFill>
                  <a:srgbClr val="555555"/>
                </a:solidFill>
                <a:latin typeface="Courier New" panose="02070309020205020404" pitchFamily="49" charset="0"/>
                <a:cs typeface="Courier New" panose="02070309020205020404" pitchFamily="49" charset="0"/>
              </a:rPr>
              <a:t>, ...)</a:t>
            </a:r>
          </a:p>
          <a:p>
            <a:pPr marL="0" indent="0">
              <a:lnSpc>
                <a:spcPct val="120000"/>
              </a:lnSpc>
              <a:spcBef>
                <a:spcPts val="0"/>
              </a:spcBef>
              <a:buNone/>
            </a:pPr>
            <a:r>
              <a:rPr lang="en-US" alt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BEGIN</a:t>
            </a:r>
            <a:r>
              <a:rPr lang="en-US" altLang="en-US" sz="2933" dirty="0">
                <a:latin typeface="Courier New" panose="02070309020205020404" pitchFamily="49" charset="0"/>
                <a:cs typeface="Courier New" panose="02070309020205020404" pitchFamily="49" charset="0"/>
              </a:rPr>
              <a:t> </a:t>
            </a:r>
          </a:p>
          <a:p>
            <a:pPr marL="0" indent="0">
              <a:lnSpc>
                <a:spcPct val="120000"/>
              </a:lnSpc>
              <a:spcBef>
                <a:spcPts val="0"/>
              </a:spcBef>
              <a:buNone/>
            </a:pPr>
            <a:r>
              <a:rPr lang="en-US" altLang="en-US" sz="2933" dirty="0">
                <a:latin typeface="Courier New" panose="02070309020205020404" pitchFamily="49" charset="0"/>
                <a:cs typeface="Courier New" panose="02070309020205020404" pitchFamily="49" charset="0"/>
              </a:rPr>
              <a:t>  </a:t>
            </a:r>
            <a:r>
              <a:rPr lang="en-US" alt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DECLARE</a:t>
            </a:r>
            <a:r>
              <a:rPr lang="en-US" altLang="en-US" sz="2933" dirty="0">
                <a:latin typeface="Courier New" panose="02070309020205020404" pitchFamily="49" charset="0"/>
                <a:cs typeface="Courier New" panose="02070309020205020404" pitchFamily="49" charset="0"/>
              </a:rPr>
              <a:t> </a:t>
            </a:r>
            <a:r>
              <a:rPr lang="en-US" altLang="en-US" sz="2933" dirty="0" err="1">
                <a:solidFill>
                  <a:srgbClr val="555555"/>
                </a:solidFill>
                <a:latin typeface="Courier New" panose="02070309020205020404" pitchFamily="49" charset="0"/>
                <a:cs typeface="Courier New" panose="02070309020205020404" pitchFamily="49" charset="0"/>
              </a:rPr>
              <a:t>variables|cursors|constants</a:t>
            </a:r>
            <a:r>
              <a:rPr lang="en-US" altLang="en-US" sz="2933"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sz="2933" dirty="0">
                <a:latin typeface="Courier New" panose="02070309020205020404" pitchFamily="49" charset="0"/>
                <a:cs typeface="Courier New" panose="02070309020205020404" pitchFamily="49" charset="0"/>
              </a:rPr>
              <a:t>  </a:t>
            </a:r>
            <a:r>
              <a:rPr lang="en-US" altLang="en-US" sz="2933"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END</a:t>
            </a:r>
            <a:r>
              <a:rPr lang="en-US" altLang="en-US" sz="2933"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sz="2933" dirty="0">
                <a:solidFill>
                  <a:srgbClr val="555555"/>
                </a:solidFill>
                <a:latin typeface="Courier New" panose="02070309020205020404" pitchFamily="49" charset="0"/>
                <a:cs typeface="Courier New" panose="02070309020205020404" pitchFamily="49" charset="0"/>
              </a:rPr>
              <a:t> ;</a:t>
            </a:r>
            <a:endParaRPr lang="en-US" altLang="en-US" sz="2933" dirty="0">
              <a:solidFill>
                <a:srgbClr val="555555"/>
              </a:solidFill>
              <a:latin typeface="Courier New" panose="02070309020205020404" pitchFamily="49" charset="0"/>
              <a:cs typeface="Courier New" panose="02070309020205020404" pitchFamily="49" charset="0"/>
            </a:endParaRPr>
          </a:p>
          <a:p>
            <a:pPr marL="0" indent="0">
              <a:lnSpc>
                <a:spcPct val="120000"/>
              </a:lnSpc>
              <a:spcBef>
                <a:spcPts val="0"/>
              </a:spcBef>
              <a:buNone/>
            </a:pPr>
            <a:endParaRPr lang="en-US" sz="2933"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altLang="en-US" sz="2933" dirty="0"/>
              <a:t>Call the procedure: </a:t>
            </a:r>
          </a:p>
          <a:p>
            <a:pPr marL="0" indent="0">
              <a:lnSpc>
                <a:spcPct val="120000"/>
              </a:lnSpc>
              <a:spcBef>
                <a:spcPts val="0"/>
              </a:spcBef>
              <a:buNone/>
            </a:pPr>
            <a:r>
              <a:rPr lang="en-US" sz="2933" dirty="0">
                <a:solidFill>
                  <a:srgbClr val="383DBA"/>
                </a:solidFill>
                <a:latin typeface="Courier New" panose="02070309020205020404" pitchFamily="49" charset="0"/>
                <a:ea typeface="ヒラギノ角ゴ Pro W3" pitchFamily="-105" charset="-128"/>
                <a:cs typeface="Courier New" panose="02070309020205020404" pitchFamily="49" charset="0"/>
              </a:rPr>
              <a:t>CALL</a:t>
            </a:r>
            <a:r>
              <a:rPr lang="en-US" altLang="en-US" sz="2933" dirty="0">
                <a:latin typeface="Courier New" panose="02070309020205020404" pitchFamily="49" charset="0"/>
                <a:cs typeface="Courier New" panose="02070309020205020404" pitchFamily="49" charset="0"/>
              </a:rPr>
              <a:t> </a:t>
            </a:r>
            <a:r>
              <a:rPr lang="en-US" altLang="en-US" sz="2933" dirty="0" err="1">
                <a:solidFill>
                  <a:srgbClr val="555555"/>
                </a:solidFill>
                <a:latin typeface="Courier New" panose="02070309020205020404" pitchFamily="49" charset="0"/>
                <a:cs typeface="Courier New" panose="02070309020205020404" pitchFamily="49" charset="0"/>
              </a:rPr>
              <a:t>procedure_name</a:t>
            </a:r>
            <a:r>
              <a:rPr lang="en-US" altLang="en-US" sz="2933" dirty="0">
                <a:solidFill>
                  <a:srgbClr val="555555"/>
                </a:solidFill>
                <a:latin typeface="Courier New" panose="02070309020205020404" pitchFamily="49" charset="0"/>
                <a:cs typeface="Courier New" panose="02070309020205020404" pitchFamily="49" charset="0"/>
              </a:rPr>
              <a:t>(variable1, variable2, ...);</a:t>
            </a:r>
          </a:p>
        </p:txBody>
      </p:sp>
      <p:sp>
        <p:nvSpPr>
          <p:cNvPr id="4" name="Slide Number Placeholder 3"/>
          <p:cNvSpPr>
            <a:spLocks noGrp="1"/>
          </p:cNvSpPr>
          <p:nvPr>
            <p:ph type="sldNum" sz="quarter" idx="12"/>
          </p:nvPr>
        </p:nvSpPr>
        <p:spPr/>
        <p:txBody>
          <a:bodyPr/>
          <a:lstStyle>
            <a:lvl1pPr eaLnBrk="0" hangingPunct="0">
              <a:defRPr>
                <a:solidFill>
                  <a:schemeClr val="tx1"/>
                </a:solidFill>
                <a:latin typeface="Tahoma" panose="020B0604030504040204" pitchFamily="34" charset="0"/>
                <a:cs typeface="Arial" panose="020B0604020202020204" pitchFamily="34" charset="0"/>
              </a:defRPr>
            </a:lvl1pPr>
            <a:lvl2pPr marL="742932" indent="-285744" eaLnBrk="0" hangingPunct="0">
              <a:defRPr>
                <a:solidFill>
                  <a:schemeClr val="tx1"/>
                </a:solidFill>
                <a:latin typeface="Tahoma" panose="020B0604030504040204" pitchFamily="34" charset="0"/>
                <a:cs typeface="Arial" panose="020B0604020202020204" pitchFamily="34" charset="0"/>
              </a:defRPr>
            </a:lvl2pPr>
            <a:lvl3pPr marL="1142971" indent="-228594" eaLnBrk="0" hangingPunct="0">
              <a:defRPr>
                <a:solidFill>
                  <a:schemeClr val="tx1"/>
                </a:solidFill>
                <a:latin typeface="Tahoma" panose="020B0604030504040204" pitchFamily="34" charset="0"/>
                <a:cs typeface="Arial" panose="020B0604020202020204" pitchFamily="34" charset="0"/>
              </a:defRPr>
            </a:lvl3pPr>
            <a:lvl4pPr marL="1600160" indent="-228594" eaLnBrk="0" hangingPunct="0">
              <a:defRPr>
                <a:solidFill>
                  <a:schemeClr val="tx1"/>
                </a:solidFill>
                <a:latin typeface="Tahoma" panose="020B0604030504040204" pitchFamily="34" charset="0"/>
                <a:cs typeface="Arial" panose="020B0604020202020204" pitchFamily="34" charset="0"/>
              </a:defRPr>
            </a:lvl4pPr>
            <a:lvl5pPr marL="2057349" indent="-228594" eaLnBrk="0" hangingPunct="0">
              <a:defRPr>
                <a:solidFill>
                  <a:schemeClr val="tx1"/>
                </a:solidFill>
                <a:latin typeface="Tahoma" panose="020B0604030504040204" pitchFamily="34" charset="0"/>
                <a:cs typeface="Arial" panose="020B0604020202020204" pitchFamily="34" charset="0"/>
              </a:defRPr>
            </a:lvl5pPr>
            <a:lvl6pPr marL="2514537"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6pPr>
            <a:lvl7pPr marL="2971726"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7pPr>
            <a:lvl8pPr marL="3428914"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8pPr>
            <a:lvl9pPr marL="3886103" indent="-228594" eaLnBrk="0" fontAlgn="base" hangingPunct="0">
              <a:spcBef>
                <a:spcPct val="0"/>
              </a:spcBef>
              <a:spcAft>
                <a:spcPct val="0"/>
              </a:spcAft>
              <a:defRPr>
                <a:solidFill>
                  <a:schemeClr val="tx1"/>
                </a:solidFill>
                <a:latin typeface="Tahoma" panose="020B0604030504040204" pitchFamily="34" charset="0"/>
                <a:cs typeface="Arial" panose="020B0604020202020204" pitchFamily="34" charset="0"/>
              </a:defRPr>
            </a:lvl9pPr>
          </a:lstStyle>
          <a:p>
            <a:fld id="{B9C74515-7B0D-4FFF-AF63-23DE1D3D4F1B}" type="slidenum">
              <a:rPr lang="en-US" altLang="en-US" smtClean="0"/>
              <a:pPr/>
              <a:t>8</a:t>
            </a:fld>
            <a:endParaRPr lang="en-US" altLang="en-US" dirty="0"/>
          </a:p>
        </p:txBody>
      </p:sp>
    </p:spTree>
    <p:extLst>
      <p:ext uri="{BB962C8B-B14F-4D97-AF65-F5344CB8AC3E}">
        <p14:creationId xmlns:p14="http://schemas.microsoft.com/office/powerpoint/2010/main" val="392111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Effect transition="in" filter="wipe(left)">
                                      <p:cBhvr>
                                        <p:cTn id="7" dur="200"/>
                                        <p:tgtEl>
                                          <p:spTgt spid="8">
                                            <p:txEl>
                                              <p:pRg st="1" end="1"/>
                                            </p:txEl>
                                          </p:spTgt>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8">
                                            <p:txEl>
                                              <p:pRg st="7" end="7"/>
                                            </p:txEl>
                                          </p:spTgt>
                                        </p:tgtEl>
                                        <p:attrNameLst>
                                          <p:attrName>style.visibility</p:attrName>
                                        </p:attrNameLst>
                                      </p:cBhvr>
                                      <p:to>
                                        <p:strVal val="visible"/>
                                      </p:to>
                                    </p:set>
                                    <p:animEffect transition="in" filter="wipe(left)">
                                      <p:cBhvr>
                                        <p:cTn id="11" dur="200"/>
                                        <p:tgtEl>
                                          <p:spTgt spid="8">
                                            <p:txEl>
                                              <p:pRg st="7" end="7"/>
                                            </p:txEl>
                                          </p:spTgt>
                                        </p:tgtEl>
                                      </p:cBhvr>
                                    </p:animEffect>
                                  </p:childTnLst>
                                </p:cTn>
                              </p:par>
                            </p:childTnLst>
                          </p:cTn>
                        </p:par>
                        <p:par>
                          <p:cTn id="12" fill="hold">
                            <p:stCondLst>
                              <p:cond delay="400"/>
                            </p:stCondLst>
                            <p:childTnLst>
                              <p:par>
                                <p:cTn id="13" presetID="22" presetClass="entr" presetSubtype="8" fill="hold" nodeType="after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wipe(left)">
                                      <p:cBhvr>
                                        <p:cTn id="15" dur="200"/>
                                        <p:tgtEl>
                                          <p:spTgt spid="8">
                                            <p:txEl>
                                              <p:pRg st="2" end="2"/>
                                            </p:txEl>
                                          </p:spTgt>
                                        </p:tgtEl>
                                      </p:cBhvr>
                                    </p:animEffect>
                                  </p:childTnLst>
                                </p:cTn>
                              </p:par>
                            </p:childTnLst>
                          </p:cTn>
                        </p:par>
                        <p:par>
                          <p:cTn id="16" fill="hold">
                            <p:stCondLst>
                              <p:cond delay="600"/>
                            </p:stCondLst>
                            <p:childTnLst>
                              <p:par>
                                <p:cTn id="17" presetID="22" presetClass="entr" presetSubtype="8" fill="hold" nodeType="after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Effect transition="in" filter="wipe(left)">
                                      <p:cBhvr>
                                        <p:cTn id="19" dur="200"/>
                                        <p:tgtEl>
                                          <p:spTgt spid="8">
                                            <p:txEl>
                                              <p:pRg st="3" end="3"/>
                                            </p:txEl>
                                          </p:spTgt>
                                        </p:tgtEl>
                                      </p:cBhvr>
                                    </p:animEffect>
                                  </p:childTnLst>
                                </p:cTn>
                              </p:par>
                            </p:childTnLst>
                          </p:cTn>
                        </p:par>
                        <p:par>
                          <p:cTn id="20" fill="hold">
                            <p:stCondLst>
                              <p:cond delay="800"/>
                            </p:stCondLst>
                            <p:childTnLst>
                              <p:par>
                                <p:cTn id="21" presetID="22" presetClass="entr" presetSubtype="8" fill="hold" nodeType="after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wipe(left)">
                                      <p:cBhvr>
                                        <p:cTn id="23" dur="200"/>
                                        <p:tgtEl>
                                          <p:spTgt spid="8">
                                            <p:txEl>
                                              <p:pRg st="6" end="6"/>
                                            </p:txEl>
                                          </p:spTgt>
                                        </p:tgtEl>
                                      </p:cBhvr>
                                    </p:animEffect>
                                  </p:childTnLst>
                                </p:cTn>
                              </p:par>
                            </p:childTnLst>
                          </p:cTn>
                        </p:par>
                        <p:par>
                          <p:cTn id="24" fill="hold">
                            <p:stCondLst>
                              <p:cond delay="1000"/>
                            </p:stCondLst>
                            <p:childTnLst>
                              <p:par>
                                <p:cTn id="25" presetID="22" presetClass="entr" presetSubtype="8" fill="hold" nodeType="after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wipe(left)">
                                      <p:cBhvr>
                                        <p:cTn id="27" dur="200"/>
                                        <p:tgtEl>
                                          <p:spTgt spid="8">
                                            <p:txEl>
                                              <p:pRg st="4" end="4"/>
                                            </p:txEl>
                                          </p:spTgt>
                                        </p:tgtEl>
                                      </p:cBhvr>
                                    </p:animEffect>
                                  </p:childTnLst>
                                </p:cTn>
                              </p:par>
                            </p:childTnLst>
                          </p:cTn>
                        </p:par>
                        <p:par>
                          <p:cTn id="28" fill="hold">
                            <p:stCondLst>
                              <p:cond delay="1200"/>
                            </p:stCondLst>
                            <p:childTnLst>
                              <p:par>
                                <p:cTn id="29" presetID="22" presetClass="entr" presetSubtype="8" fill="hold" nodeType="afterEffect">
                                  <p:stCondLst>
                                    <p:cond delay="0"/>
                                  </p:stCondLst>
                                  <p:childTnLst>
                                    <p:set>
                                      <p:cBhvr>
                                        <p:cTn id="30" dur="1" fill="hold">
                                          <p:stCondLst>
                                            <p:cond delay="0"/>
                                          </p:stCondLst>
                                        </p:cTn>
                                        <p:tgtEl>
                                          <p:spTgt spid="8">
                                            <p:txEl>
                                              <p:pRg st="5" end="5"/>
                                            </p:txEl>
                                          </p:spTgt>
                                        </p:tgtEl>
                                        <p:attrNameLst>
                                          <p:attrName>style.visibility</p:attrName>
                                        </p:attrNameLst>
                                      </p:cBhvr>
                                      <p:to>
                                        <p:strVal val="visible"/>
                                      </p:to>
                                    </p:set>
                                    <p:animEffect transition="in" filter="wipe(left)">
                                      <p:cBhvr>
                                        <p:cTn id="31" dur="200"/>
                                        <p:tgtEl>
                                          <p:spTgt spid="8">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8">
                                            <p:txEl>
                                              <p:pRg st="9" end="9"/>
                                            </p:txEl>
                                          </p:spTgt>
                                        </p:tgtEl>
                                        <p:attrNameLst>
                                          <p:attrName>style.visibility</p:attrName>
                                        </p:attrNameLst>
                                      </p:cBhvr>
                                      <p:to>
                                        <p:strVal val="visible"/>
                                      </p:to>
                                    </p:set>
                                    <p:animEffect transition="in" filter="fade">
                                      <p:cBhvr>
                                        <p:cTn id="36" dur="500"/>
                                        <p:tgtEl>
                                          <p:spTgt spid="8">
                                            <p:txEl>
                                              <p:pRg st="9" end="9"/>
                                            </p:txEl>
                                          </p:spTgt>
                                        </p:tgtEl>
                                      </p:cBhvr>
                                    </p:animEffect>
                                  </p:childTnLst>
                                </p:cTn>
                              </p:par>
                              <p:par>
                                <p:cTn id="37" presetID="22" presetClass="entr" presetSubtype="8" fill="hold" nodeType="withEffect">
                                  <p:stCondLst>
                                    <p:cond delay="0"/>
                                  </p:stCondLst>
                                  <p:childTnLst>
                                    <p:set>
                                      <p:cBhvr>
                                        <p:cTn id="38" dur="1" fill="hold">
                                          <p:stCondLst>
                                            <p:cond delay="0"/>
                                          </p:stCondLst>
                                        </p:cTn>
                                        <p:tgtEl>
                                          <p:spTgt spid="8">
                                            <p:txEl>
                                              <p:pRg st="10" end="10"/>
                                            </p:txEl>
                                          </p:spTgt>
                                        </p:tgtEl>
                                        <p:attrNameLst>
                                          <p:attrName>style.visibility</p:attrName>
                                        </p:attrNameLst>
                                      </p:cBhvr>
                                      <p:to>
                                        <p:strVal val="visible"/>
                                      </p:to>
                                    </p:set>
                                    <p:animEffect transition="in" filter="wipe(left)">
                                      <p:cBhvr>
                                        <p:cTn id="39"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Example</a:t>
            </a:r>
          </a:p>
        </p:txBody>
      </p:sp>
      <p:sp>
        <p:nvSpPr>
          <p:cNvPr id="3" name="Content Placeholder 2"/>
          <p:cNvSpPr>
            <a:spLocks noGrp="1"/>
          </p:cNvSpPr>
          <p:nvPr>
            <p:ph idx="1"/>
          </p:nvPr>
        </p:nvSpPr>
        <p:spPr>
          <a:xfrm>
            <a:off x="312420" y="1355194"/>
            <a:ext cx="11567160" cy="5366281"/>
          </a:xfrm>
        </p:spPr>
        <p:txBody>
          <a:bodyPr>
            <a:normAutofit/>
          </a:bodyPr>
          <a:lstStyle/>
          <a:p>
            <a:pPr marL="0" indent="0">
              <a:lnSpc>
                <a:spcPct val="120000"/>
              </a:lnSpc>
              <a:spcBef>
                <a:spcPts val="0"/>
              </a:spcBef>
              <a:buNone/>
            </a:pPr>
            <a:r>
              <a:rPr lang="en-US" b="1" i="1" dirty="0"/>
              <a:t>Procedure:</a:t>
            </a:r>
            <a:r>
              <a:rPr lang="en-US" i="1" dirty="0"/>
              <a:t> </a:t>
            </a:r>
            <a:r>
              <a:rPr lang="en-US" altLang="en-US" i="1" dirty="0"/>
              <a:t>Create a procedure that updates the price of all products by a specified percentage chosen by the user. Call this procedure to increase all product prices by 10 percent and display the new prices.</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dirty="0">
                <a:solidFill>
                  <a:srgbClr val="555555"/>
                </a:solidFill>
                <a:latin typeface="Courier New" panose="02070309020205020404" pitchFamily="49" charset="0"/>
                <a:cs typeface="Courier New" panose="02070309020205020404" pitchFamily="49" charset="0"/>
              </a:rPr>
              <a:t> $$</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CREATE</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PROCEDURE</a:t>
            </a:r>
            <a:r>
              <a:rPr lang="en-US" altLang="en-US" dirty="0">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price_update</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IN</a:t>
            </a:r>
            <a:r>
              <a:rPr lang="en-US" altLang="en-US" dirty="0">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vPercentage</a:t>
            </a:r>
            <a:r>
              <a:rPr lang="en-US" altLang="en-US" dirty="0">
                <a:solidFill>
                  <a:srgbClr val="555555"/>
                </a:solidFill>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double</a:t>
            </a:r>
            <a:r>
              <a:rPr lang="en-US" altLang="en-US" dirty="0">
                <a:solidFill>
                  <a:srgbClr val="555555"/>
                </a:solidFill>
                <a:latin typeface="Courier New" panose="02070309020205020404" pitchFamily="49" charset="0"/>
                <a:ea typeface="ヒラギノ角ゴ Pro W3" pitchFamily="-105" charset="-128"/>
                <a:cs typeface="Courier New" panose="02070309020205020404" pitchFamily="49" charset="0"/>
              </a:rPr>
              <a:t>(</a:t>
            </a:r>
            <a:r>
              <a:rPr lang="en-US" altLang="en-US"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10</a:t>
            </a:r>
            <a:r>
              <a:rPr lang="en-US" altLang="en-US" dirty="0">
                <a:solidFill>
                  <a:srgbClr val="555555"/>
                </a:solidFill>
                <a:latin typeface="Courier New" panose="02070309020205020404" pitchFamily="49" charset="0"/>
                <a:ea typeface="ヒラギノ角ゴ Pro W3" pitchFamily="-105" charset="-128"/>
                <a:cs typeface="Courier New" panose="02070309020205020404" pitchFamily="49" charset="0"/>
              </a:rPr>
              <a:t>,</a:t>
            </a:r>
            <a:r>
              <a:rPr lang="en-US" altLang="en-US"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2</a:t>
            </a:r>
            <a:r>
              <a:rPr lang="en-US" altLang="en-US" dirty="0">
                <a:solidFill>
                  <a:srgbClr val="555555"/>
                </a:solidFill>
                <a:latin typeface="Courier New" panose="02070309020205020404" pitchFamily="49" charset="0"/>
                <a:ea typeface="ヒラギノ角ゴ Pro W3" pitchFamily="-105" charset="-128"/>
                <a:cs typeface="Courier New" panose="02070309020205020404" pitchFamily="49" charset="0"/>
              </a:rPr>
              <a:t>)</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BEGIN</a:t>
            </a: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UPDATE</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`product`</a:t>
            </a: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SET</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`price`</a:t>
            </a:r>
            <a:r>
              <a:rPr lang="en-US" altLang="en-US" dirty="0">
                <a:solidFill>
                  <a:srgbClr val="555555"/>
                </a:solidFill>
                <a:latin typeface="Courier New" panose="02070309020205020404" pitchFamily="49" charset="0"/>
                <a:cs typeface="Courier New" panose="02070309020205020404" pitchFamily="49" charset="0"/>
              </a:rPr>
              <a:t> = </a:t>
            </a:r>
            <a:r>
              <a:rPr lang="en-US" altLang="en-US" dirty="0">
                <a:solidFill>
                  <a:srgbClr val="770088"/>
                </a:solidFill>
                <a:latin typeface="Courier New" panose="02070309020205020404" pitchFamily="49" charset="0"/>
                <a:cs typeface="Courier New" panose="02070309020205020404" pitchFamily="49" charset="0"/>
              </a:rPr>
              <a:t>`price`</a:t>
            </a:r>
            <a:r>
              <a:rPr lang="en-US" altLang="en-US" dirty="0">
                <a:solidFill>
                  <a:srgbClr val="555555"/>
                </a:solidFill>
                <a:latin typeface="Courier New" panose="02070309020205020404" pitchFamily="49" charset="0"/>
                <a:cs typeface="Courier New" panose="02070309020205020404" pitchFamily="49" charset="0"/>
              </a:rPr>
              <a:t> * (</a:t>
            </a:r>
            <a:r>
              <a:rPr lang="en-US" altLang="en-US" dirty="0">
                <a:solidFill>
                  <a:srgbClr val="555555"/>
                </a:solidFill>
                <a:latin typeface="Courier New" panose="02070309020205020404" pitchFamily="49" charset="0"/>
                <a:ea typeface="ヒラギノ角ゴ Pro W3" pitchFamily="-105" charset="-128"/>
                <a:cs typeface="Courier New" panose="02070309020205020404" pitchFamily="49" charset="0"/>
              </a:rPr>
              <a:t>1</a:t>
            </a:r>
            <a:r>
              <a:rPr lang="en-US" altLang="en-US" dirty="0">
                <a:solidFill>
                  <a:srgbClr val="555555"/>
                </a:solidFill>
                <a:latin typeface="Courier New" panose="02070309020205020404" pitchFamily="49" charset="0"/>
                <a:cs typeface="Courier New" panose="02070309020205020404" pitchFamily="49" charset="0"/>
              </a:rPr>
              <a:t> + </a:t>
            </a:r>
            <a:r>
              <a:rPr lang="en-US" altLang="en-US" dirty="0" err="1">
                <a:solidFill>
                  <a:srgbClr val="555555"/>
                </a:solidFill>
                <a:latin typeface="Courier New" panose="02070309020205020404" pitchFamily="49" charset="0"/>
                <a:cs typeface="Courier New" panose="02070309020205020404" pitchFamily="49" charset="0"/>
              </a:rPr>
              <a:t>vPercentage</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SELECT</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`description`</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a:solidFill>
                  <a:srgbClr val="770088"/>
                </a:solidFill>
                <a:latin typeface="Courier New" panose="02070309020205020404" pitchFamily="49" charset="0"/>
                <a:cs typeface="Courier New" panose="02070309020205020404" pitchFamily="49" charset="0"/>
              </a:rPr>
              <a:t> `price`</a:t>
            </a:r>
            <a:r>
              <a:rPr lang="en-US" altLang="en-US" dirty="0">
                <a:latin typeface="Courier New" panose="02070309020205020404" pitchFamily="49" charset="0"/>
                <a:cs typeface="Courier New" panose="02070309020205020404" pitchFamily="49" charset="0"/>
              </a:rPr>
              <a:t> </a:t>
            </a: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FROM</a:t>
            </a:r>
            <a:r>
              <a:rPr lang="en-US" altLang="en-US" dirty="0">
                <a:latin typeface="Courier New" panose="02070309020205020404" pitchFamily="49" charset="0"/>
                <a:cs typeface="Courier New" panose="02070309020205020404" pitchFamily="49" charset="0"/>
              </a:rPr>
              <a:t> </a:t>
            </a:r>
            <a:r>
              <a:rPr lang="en-US" altLang="en-US" dirty="0">
                <a:solidFill>
                  <a:srgbClr val="770088"/>
                </a:solidFill>
                <a:latin typeface="Courier New" panose="02070309020205020404" pitchFamily="49" charset="0"/>
                <a:cs typeface="Courier New" panose="02070309020205020404" pitchFamily="49" charset="0"/>
              </a:rPr>
              <a:t>`product`</a:t>
            </a:r>
            <a:r>
              <a:rPr lang="en-US" altLang="en-US" dirty="0">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END</a:t>
            </a:r>
            <a:r>
              <a:rPr lang="en-US" altLang="en-US" dirty="0">
                <a:solidFill>
                  <a:srgbClr val="555555"/>
                </a:solidFill>
                <a:latin typeface="Courier New" panose="02070309020205020404" pitchFamily="49" charset="0"/>
                <a:cs typeface="Courier New" panose="02070309020205020404" pitchFamily="49" charset="0"/>
              </a:rPr>
              <a:t>$$</a:t>
            </a:r>
          </a:p>
          <a:p>
            <a:pPr marL="0" indent="0">
              <a:lnSpc>
                <a:spcPct val="120000"/>
              </a:lnSpc>
              <a:spcBef>
                <a:spcPts val="0"/>
              </a:spcBef>
              <a:buNone/>
            </a:pPr>
            <a:r>
              <a:rPr lang="en-US" dirty="0">
                <a:solidFill>
                  <a:srgbClr val="383DBA"/>
                </a:solidFill>
                <a:latin typeface="Courier New" panose="02070309020205020404" pitchFamily="49" charset="0"/>
                <a:ea typeface="ヒラギノ角ゴ Pro W3" pitchFamily="-105" charset="-128"/>
                <a:cs typeface="Courier New" panose="02070309020205020404" pitchFamily="49" charset="0"/>
              </a:rPr>
              <a:t>DELIMITER</a:t>
            </a:r>
            <a:r>
              <a:rPr lang="en-US" dirty="0">
                <a:solidFill>
                  <a:srgbClr val="555555"/>
                </a:solidFill>
                <a:latin typeface="Courier New" panose="02070309020205020404" pitchFamily="49" charset="0"/>
                <a:cs typeface="Courier New" panose="02070309020205020404" pitchFamily="49" charset="0"/>
              </a:rPr>
              <a:t> ;</a:t>
            </a:r>
          </a:p>
          <a:p>
            <a:pPr marL="0" indent="0">
              <a:lnSpc>
                <a:spcPct val="120000"/>
              </a:lnSpc>
              <a:spcBef>
                <a:spcPts val="0"/>
              </a:spcBef>
              <a:buNone/>
            </a:pPr>
            <a:endParaRPr lang="en-US" altLang="en-US"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altLang="en-US" dirty="0"/>
              <a:t>Call the procedure:</a:t>
            </a:r>
            <a:r>
              <a:rPr lang="en-US" altLang="en-US" i="1" dirty="0"/>
              <a:t> </a:t>
            </a:r>
          </a:p>
          <a:p>
            <a:pPr marL="0" indent="0">
              <a:lnSpc>
                <a:spcPct val="120000"/>
              </a:lnSpc>
              <a:spcBef>
                <a:spcPts val="0"/>
              </a:spcBef>
              <a:buNone/>
            </a:pPr>
            <a:r>
              <a:rPr lang="en-US" altLang="en-US" dirty="0">
                <a:solidFill>
                  <a:srgbClr val="383DBA"/>
                </a:solidFill>
                <a:latin typeface="Courier New" panose="02070309020205020404" pitchFamily="49" charset="0"/>
                <a:ea typeface="ヒラギノ角ゴ Pro W3" pitchFamily="-105" charset="-128"/>
                <a:cs typeface="Courier New" panose="02070309020205020404" pitchFamily="49" charset="0"/>
              </a:rPr>
              <a:t>CALL</a:t>
            </a:r>
            <a:r>
              <a:rPr lang="en-US" altLang="en-US" dirty="0">
                <a:latin typeface="Courier New" panose="02070309020205020404" pitchFamily="49" charset="0"/>
                <a:cs typeface="Courier New" panose="02070309020205020404" pitchFamily="49" charset="0"/>
              </a:rPr>
              <a:t> </a:t>
            </a:r>
            <a:r>
              <a:rPr lang="en-US" altLang="en-US" dirty="0" err="1">
                <a:solidFill>
                  <a:srgbClr val="555555"/>
                </a:solidFill>
                <a:latin typeface="Courier New" panose="02070309020205020404" pitchFamily="49" charset="0"/>
                <a:cs typeface="Courier New" panose="02070309020205020404" pitchFamily="49" charset="0"/>
              </a:rPr>
              <a:t>price_update</a:t>
            </a:r>
            <a:r>
              <a:rPr lang="en-US" altLang="en-US" dirty="0">
                <a:solidFill>
                  <a:srgbClr val="555555"/>
                </a:solidFill>
                <a:latin typeface="Courier New" panose="02070309020205020404" pitchFamily="49" charset="0"/>
                <a:cs typeface="Courier New" panose="02070309020205020404" pitchFamily="49" charset="0"/>
              </a:rPr>
              <a:t>(</a:t>
            </a:r>
            <a:r>
              <a:rPr lang="en-US" altLang="en-US" dirty="0">
                <a:solidFill>
                  <a:srgbClr val="116644"/>
                </a:solidFill>
                <a:latin typeface="Courier New" panose="02070309020205020404" pitchFamily="49" charset="0"/>
                <a:ea typeface="Times New Roman" panose="02020603050405020304" pitchFamily="18" charset="0"/>
                <a:cs typeface="Times New Roman" panose="02020603050405020304" pitchFamily="18" charset="0"/>
              </a:rPr>
              <a:t>.1</a:t>
            </a:r>
            <a:r>
              <a:rPr lang="en-US" altLang="en-US" dirty="0">
                <a:solidFill>
                  <a:srgbClr val="555555"/>
                </a:solidFill>
                <a:latin typeface="Courier New" panose="02070309020205020404" pitchFamily="49" charset="0"/>
                <a:cs typeface="Courier New" panose="02070309020205020404" pitchFamily="49" charset="0"/>
              </a:rPr>
              <a:t>);</a:t>
            </a:r>
          </a:p>
        </p:txBody>
      </p:sp>
      <p:sp>
        <p:nvSpPr>
          <p:cNvPr id="4" name="Slide Number Placeholder 3"/>
          <p:cNvSpPr>
            <a:spLocks noGrp="1"/>
          </p:cNvSpPr>
          <p:nvPr>
            <p:ph type="sldNum" sz="quarter" idx="12"/>
          </p:nvPr>
        </p:nvSpPr>
        <p:spPr/>
        <p:txBody>
          <a:bodyPr/>
          <a:lstStyle/>
          <a:p>
            <a:fld id="{FAA55752-3BAF-40C2-8655-E6F2DB7A226A}" type="slidenum">
              <a:rPr lang="en-US" smtClean="0"/>
              <a:t>9</a:t>
            </a:fld>
            <a:endParaRPr lang="en-US"/>
          </a:p>
        </p:txBody>
      </p:sp>
    </p:spTree>
    <p:extLst>
      <p:ext uri="{BB962C8B-B14F-4D97-AF65-F5344CB8AC3E}">
        <p14:creationId xmlns:p14="http://schemas.microsoft.com/office/powerpoint/2010/main" val="318959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left)">
                                      <p:cBhvr>
                                        <p:cTn id="7" dur="200"/>
                                        <p:tgtEl>
                                          <p:spTgt spid="3">
                                            <p:txEl>
                                              <p:pRg st="1" end="1"/>
                                            </p:txEl>
                                          </p:spTgt>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animEffect transition="in" filter="wipe(left)">
                                      <p:cBhvr>
                                        <p:cTn id="11" dur="200"/>
                                        <p:tgtEl>
                                          <p:spTgt spid="3">
                                            <p:txEl>
                                              <p:pRg st="8" end="8"/>
                                            </p:txEl>
                                          </p:spTgt>
                                        </p:tgtEl>
                                      </p:cBhvr>
                                    </p:animEffect>
                                  </p:childTnLst>
                                </p:cTn>
                              </p:par>
                            </p:childTnLst>
                          </p:cTn>
                        </p:par>
                        <p:par>
                          <p:cTn id="12" fill="hold">
                            <p:stCondLst>
                              <p:cond delay="400"/>
                            </p:stCondLst>
                            <p:childTnLst>
                              <p:par>
                                <p:cTn id="13" presetID="22" presetClass="entr" presetSubtype="8" fill="hold"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left)">
                                      <p:cBhvr>
                                        <p:cTn id="15" dur="200"/>
                                        <p:tgtEl>
                                          <p:spTgt spid="3">
                                            <p:txEl>
                                              <p:pRg st="2" end="2"/>
                                            </p:txEl>
                                          </p:spTgt>
                                        </p:tgtEl>
                                      </p:cBhvr>
                                    </p:animEffect>
                                  </p:childTnLst>
                                </p:cTn>
                              </p:par>
                            </p:childTnLst>
                          </p:cTn>
                        </p:par>
                        <p:par>
                          <p:cTn id="16" fill="hold">
                            <p:stCondLst>
                              <p:cond delay="600"/>
                            </p:stCondLst>
                            <p:childTnLst>
                              <p:par>
                                <p:cTn id="17" presetID="22" presetClass="entr" presetSubtype="8" fill="hold" nodeType="after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wipe(left)">
                                      <p:cBhvr>
                                        <p:cTn id="19" dur="200"/>
                                        <p:tgtEl>
                                          <p:spTgt spid="3">
                                            <p:txEl>
                                              <p:pRg st="3" end="3"/>
                                            </p:txEl>
                                          </p:spTgt>
                                        </p:tgtEl>
                                      </p:cBhvr>
                                    </p:animEffect>
                                  </p:childTnLst>
                                </p:cTn>
                              </p:par>
                            </p:childTnLst>
                          </p:cTn>
                        </p:par>
                        <p:par>
                          <p:cTn id="20" fill="hold">
                            <p:stCondLst>
                              <p:cond delay="800"/>
                            </p:stCondLst>
                            <p:childTnLst>
                              <p:par>
                                <p:cTn id="21" presetID="22" presetClass="entr" presetSubtype="8" fill="hold" nodeType="after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wipe(left)">
                                      <p:cBhvr>
                                        <p:cTn id="23" dur="200"/>
                                        <p:tgtEl>
                                          <p:spTgt spid="3">
                                            <p:txEl>
                                              <p:pRg st="7" end="7"/>
                                            </p:txEl>
                                          </p:spTgt>
                                        </p:tgtEl>
                                      </p:cBhvr>
                                    </p:animEffect>
                                  </p:childTnLst>
                                </p:cTn>
                              </p:par>
                            </p:childTnLst>
                          </p:cTn>
                        </p:par>
                        <p:par>
                          <p:cTn id="24" fill="hold">
                            <p:stCondLst>
                              <p:cond delay="1000"/>
                            </p:stCondLst>
                            <p:childTnLst>
                              <p:par>
                                <p:cTn id="25" presetID="22" presetClass="entr" presetSubtype="8" fill="hold" nodeType="after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wipe(left)">
                                      <p:cBhvr>
                                        <p:cTn id="27" dur="200"/>
                                        <p:tgtEl>
                                          <p:spTgt spid="3">
                                            <p:txEl>
                                              <p:pRg st="6" end="6"/>
                                            </p:txEl>
                                          </p:spTgt>
                                        </p:tgtEl>
                                      </p:cBhvr>
                                    </p:animEffect>
                                  </p:childTnLst>
                                </p:cTn>
                              </p:par>
                            </p:childTnLst>
                          </p:cTn>
                        </p:par>
                        <p:par>
                          <p:cTn id="28" fill="hold">
                            <p:stCondLst>
                              <p:cond delay="1200"/>
                            </p:stCondLst>
                            <p:childTnLst>
                              <p:par>
                                <p:cTn id="29" presetID="22" presetClass="entr" presetSubtype="8" fill="hold" nodeType="after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wipe(left)">
                                      <p:cBhvr>
                                        <p:cTn id="31" dur="200"/>
                                        <p:tgtEl>
                                          <p:spTgt spid="3">
                                            <p:txEl>
                                              <p:pRg st="4" end="4"/>
                                            </p:txEl>
                                          </p:spTgt>
                                        </p:tgtEl>
                                      </p:cBhvr>
                                    </p:animEffect>
                                  </p:childTnLst>
                                </p:cTn>
                              </p:par>
                            </p:childTnLst>
                          </p:cTn>
                        </p:par>
                        <p:par>
                          <p:cTn id="32" fill="hold">
                            <p:stCondLst>
                              <p:cond delay="1400"/>
                            </p:stCondLst>
                            <p:childTnLst>
                              <p:par>
                                <p:cTn id="33" presetID="22" presetClass="entr" presetSubtype="8" fill="hold" nodeType="after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wipe(left)">
                                      <p:cBhvr>
                                        <p:cTn id="35" dur="200"/>
                                        <p:tgtEl>
                                          <p:spTgt spid="3">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10" end="10"/>
                                            </p:txEl>
                                          </p:spTgt>
                                        </p:tgtEl>
                                        <p:attrNameLst>
                                          <p:attrName>style.visibility</p:attrName>
                                        </p:attrNameLst>
                                      </p:cBhvr>
                                      <p:to>
                                        <p:strVal val="visible"/>
                                      </p:to>
                                    </p:set>
                                    <p:animEffect transition="in" filter="fade">
                                      <p:cBhvr>
                                        <p:cTn id="40" dur="500"/>
                                        <p:tgtEl>
                                          <p:spTgt spid="3">
                                            <p:txEl>
                                              <p:pRg st="10" end="10"/>
                                            </p:txEl>
                                          </p:spTgt>
                                        </p:tgtEl>
                                      </p:cBhvr>
                                    </p:animEffect>
                                  </p:childTnLst>
                                </p:cTn>
                              </p:par>
                              <p:par>
                                <p:cTn id="41" presetID="22" presetClass="entr" presetSubtype="8" fill="hold" nodeType="with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animEffect transition="in" filter="wipe(left)">
                                      <p:cBhvr>
                                        <p:cTn id="43"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1927</TotalTime>
  <Words>4613</Words>
  <Application>Microsoft Office PowerPoint</Application>
  <PresentationFormat>Widescreen</PresentationFormat>
  <Paragraphs>545</Paragraphs>
  <Slides>36</Slides>
  <Notes>32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36</vt:i4>
      </vt:variant>
    </vt:vector>
  </HeadingPairs>
  <TitlesOfParts>
    <vt:vector size="47" baseType="lpstr">
      <vt:lpstr>Roboto</vt:lpstr>
      <vt:lpstr>Tahoma</vt:lpstr>
      <vt:lpstr>Courier New</vt:lpstr>
      <vt:lpstr>Raleway</vt:lpstr>
      <vt:lpstr>Roboto Mono</vt:lpstr>
      <vt:lpstr>Lustria</vt:lpstr>
      <vt:lpstr>Lato</vt:lpstr>
      <vt:lpstr>Calibri</vt:lpstr>
      <vt:lpstr>Arial</vt:lpstr>
      <vt:lpstr>Courier</vt:lpstr>
      <vt:lpstr>Streamline</vt:lpstr>
      <vt:lpstr>  Advanced Database Functions</vt:lpstr>
      <vt:lpstr>Appendix A – Stored Procedures</vt:lpstr>
      <vt:lpstr>Appendix B – Functions</vt:lpstr>
      <vt:lpstr>Routines</vt:lpstr>
      <vt:lpstr>SQL/Persistent Stored Modules (SQL/PSM)</vt:lpstr>
      <vt:lpstr>Declaring Variables</vt:lpstr>
      <vt:lpstr>If/Then Logic</vt:lpstr>
      <vt:lpstr>Procedures</vt:lpstr>
      <vt:lpstr>Procedure Example</vt:lpstr>
      <vt:lpstr>Functions</vt:lpstr>
      <vt:lpstr>Function Example</vt:lpstr>
      <vt:lpstr>Triggers</vt:lpstr>
      <vt:lpstr>Trigger Example</vt:lpstr>
      <vt:lpstr>Remove Procedures, Functions, or Triggers</vt:lpstr>
      <vt:lpstr>Review: Class 5 – Cleaning Data Using SQL</vt:lpstr>
      <vt:lpstr>Class 6 Objectives</vt:lpstr>
      <vt:lpstr>What is the need for data manipulation?</vt:lpstr>
      <vt:lpstr>Cleaning Data</vt:lpstr>
      <vt:lpstr>Goals of Cleaning Data</vt:lpstr>
      <vt:lpstr>Case Statements</vt:lpstr>
      <vt:lpstr>SQL Wildcards</vt:lpstr>
      <vt:lpstr>Removing Duplicates</vt:lpstr>
      <vt:lpstr>Identifying Duplicates by Aggregation</vt:lpstr>
      <vt:lpstr>Identifying Duplicates by Key</vt:lpstr>
      <vt:lpstr>Using DISTINCT Keyword</vt:lpstr>
      <vt:lpstr>SQL Scalar Functions</vt:lpstr>
      <vt:lpstr>Numeric &amp; Comparison Functions</vt:lpstr>
      <vt:lpstr>Ex. Numeric Functions</vt:lpstr>
      <vt:lpstr>String Formatting Functions</vt:lpstr>
      <vt:lpstr>Ex. String Functions</vt:lpstr>
      <vt:lpstr>Date Formatting Functions</vt:lpstr>
      <vt:lpstr>Ex. Date Functions</vt:lpstr>
      <vt:lpstr>Common SQL Errors</vt:lpstr>
      <vt:lpstr>Exercises</vt:lpstr>
      <vt:lpstr>Handling Missing Data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Cleaning Data Using SQL</dc:title>
  <dc:creator>JTB Ventures LLC</dc:creator>
  <cp:lastModifiedBy>Jeremy Bergmann</cp:lastModifiedBy>
  <cp:revision>47</cp:revision>
  <dcterms:modified xsi:type="dcterms:W3CDTF">2021-10-19T22:09:43Z</dcterms:modified>
</cp:coreProperties>
</file>